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5"/>
  </p:notesMasterIdLst>
  <p:sldIdLst>
    <p:sldId id="256" r:id="rId2"/>
    <p:sldId id="269" r:id="rId3"/>
    <p:sldId id="259" r:id="rId4"/>
    <p:sldId id="280" r:id="rId5"/>
    <p:sldId id="305" r:id="rId6"/>
    <p:sldId id="306" r:id="rId7"/>
    <p:sldId id="307" r:id="rId8"/>
    <p:sldId id="308" r:id="rId9"/>
    <p:sldId id="309" r:id="rId10"/>
    <p:sldId id="310" r:id="rId11"/>
    <p:sldId id="312" r:id="rId12"/>
    <p:sldId id="313" r:id="rId13"/>
    <p:sldId id="267" r:id="rId14"/>
  </p:sldIdLst>
  <p:sldSz cx="9144000" cy="5143500" type="screen16x9"/>
  <p:notesSz cx="6858000" cy="9144000"/>
  <p:embeddedFontLst>
    <p:embeddedFont>
      <p:font typeface="Anaheim" pitchFamily="2" charset="77"/>
      <p:regular r:id="rId16"/>
      <p:bold r:id="rId17"/>
    </p:embeddedFont>
    <p:embeddedFont>
      <p:font typeface="Bebas Neue" panose="020B0606020202050201" pitchFamily="34" charset="77"/>
      <p:regular r:id="rId18"/>
    </p:embeddedFont>
    <p:embeddedFont>
      <p:font typeface="Roboto Condensed Light" panose="020F0302020204030204" pitchFamily="34" charset="0"/>
      <p:regular r:id="rId19"/>
      <p:italic r:id="rId20"/>
    </p:embeddedFont>
    <p:embeddedFont>
      <p:font typeface="Work Sans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C23852-4BC3-4E71-A053-3A95D4CCE6C2}">
  <a:tblStyle styleId="{7BC23852-4BC3-4E71-A053-3A95D4CCE6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1"/>
    <p:restoredTop sz="94719"/>
  </p:normalViewPr>
  <p:slideViewPr>
    <p:cSldViewPr snapToGrid="0">
      <p:cViewPr varScale="1">
        <p:scale>
          <a:sx n="157" d="100"/>
          <a:sy n="157" d="100"/>
        </p:scale>
        <p:origin x="168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4361a249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14361a249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1958c8b9cf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11958c8b9cf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76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11958c8b9cf_0_6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11958c8b9cf_0_6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556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1199ffe1e2d_0_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1199ffe1e2d_0_7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35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1958c8b9cf_0_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1958c8b9cf_0_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1958c8b9cf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1958c8b9cf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14361a249a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14361a249a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11958c8b9c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11958c8b9c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1958c8b9cf_0_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1958c8b9cf_0_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7748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11e9fa735d0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11e9fa735d0_0_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7008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18ad8b1eb5_0_7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18ad8b1eb5_0_7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5881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18ad8b1eb5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18ad8b1eb5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7149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1958c8b9cf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11958c8b9cf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6183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619" y="1913524"/>
            <a:ext cx="4142100" cy="18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626" y="3923775"/>
            <a:ext cx="4142100" cy="3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subTitle" idx="1"/>
          </p:nvPr>
        </p:nvSpPr>
        <p:spPr>
          <a:xfrm>
            <a:off x="5143578" y="1742655"/>
            <a:ext cx="3139500" cy="56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2"/>
          </p:nvPr>
        </p:nvSpPr>
        <p:spPr>
          <a:xfrm>
            <a:off x="5136987" y="1306496"/>
            <a:ext cx="3139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subTitle" idx="3"/>
          </p:nvPr>
        </p:nvSpPr>
        <p:spPr>
          <a:xfrm>
            <a:off x="5140285" y="2891169"/>
            <a:ext cx="3139500" cy="56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4"/>
          </p:nvPr>
        </p:nvSpPr>
        <p:spPr>
          <a:xfrm>
            <a:off x="5133693" y="2455011"/>
            <a:ext cx="3139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5"/>
          </p:nvPr>
        </p:nvSpPr>
        <p:spPr>
          <a:xfrm>
            <a:off x="5136991" y="4039694"/>
            <a:ext cx="3139500" cy="56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ubTitle" idx="6"/>
          </p:nvPr>
        </p:nvSpPr>
        <p:spPr>
          <a:xfrm>
            <a:off x="5130400" y="3603535"/>
            <a:ext cx="3139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cxnSp>
        <p:nvCxnSpPr>
          <p:cNvPr id="130" name="Google Shape;130;p22"/>
          <p:cNvCxnSpPr/>
          <p:nvPr/>
        </p:nvCxnSpPr>
        <p:spPr>
          <a:xfrm>
            <a:off x="25" y="46085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22"/>
          <p:cNvSpPr txBox="1">
            <a:spLocks noGrp="1"/>
          </p:cNvSpPr>
          <p:nvPr>
            <p:ph type="subTitle" idx="1"/>
          </p:nvPr>
        </p:nvSpPr>
        <p:spPr>
          <a:xfrm>
            <a:off x="908905" y="2576480"/>
            <a:ext cx="2233800" cy="3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subTitle" idx="2"/>
          </p:nvPr>
        </p:nvSpPr>
        <p:spPr>
          <a:xfrm>
            <a:off x="908905" y="3039139"/>
            <a:ext cx="22338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3"/>
          </p:nvPr>
        </p:nvSpPr>
        <p:spPr>
          <a:xfrm>
            <a:off x="3455105" y="2576480"/>
            <a:ext cx="2233800" cy="3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ubTitle" idx="4"/>
          </p:nvPr>
        </p:nvSpPr>
        <p:spPr>
          <a:xfrm>
            <a:off x="3455105" y="3039139"/>
            <a:ext cx="22338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ubTitle" idx="5"/>
          </p:nvPr>
        </p:nvSpPr>
        <p:spPr>
          <a:xfrm>
            <a:off x="6001310" y="2576480"/>
            <a:ext cx="2233800" cy="3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6"/>
          </p:nvPr>
        </p:nvSpPr>
        <p:spPr>
          <a:xfrm>
            <a:off x="6001300" y="3039139"/>
            <a:ext cx="22338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7142412" y="2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>
            <a:spLocks noGrp="1"/>
          </p:cNvSpPr>
          <p:nvPr>
            <p:ph type="subTitle" idx="1"/>
          </p:nvPr>
        </p:nvSpPr>
        <p:spPr>
          <a:xfrm>
            <a:off x="5525051" y="2262998"/>
            <a:ext cx="2846700" cy="56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2"/>
          </p:nvPr>
        </p:nvSpPr>
        <p:spPr>
          <a:xfrm>
            <a:off x="5519075" y="1814279"/>
            <a:ext cx="2846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3"/>
          </p:nvPr>
        </p:nvSpPr>
        <p:spPr>
          <a:xfrm>
            <a:off x="5528043" y="3612098"/>
            <a:ext cx="2846700" cy="56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4"/>
          </p:nvPr>
        </p:nvSpPr>
        <p:spPr>
          <a:xfrm>
            <a:off x="5522067" y="3163379"/>
            <a:ext cx="2846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5"/>
          </p:nvPr>
        </p:nvSpPr>
        <p:spPr>
          <a:xfrm>
            <a:off x="775208" y="2262998"/>
            <a:ext cx="2837700" cy="56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6"/>
          </p:nvPr>
        </p:nvSpPr>
        <p:spPr>
          <a:xfrm>
            <a:off x="769250" y="1814279"/>
            <a:ext cx="2837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7"/>
          </p:nvPr>
        </p:nvSpPr>
        <p:spPr>
          <a:xfrm>
            <a:off x="778191" y="3612098"/>
            <a:ext cx="2837700" cy="56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8"/>
          </p:nvPr>
        </p:nvSpPr>
        <p:spPr>
          <a:xfrm>
            <a:off x="772233" y="3163379"/>
            <a:ext cx="2837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/>
          <p:nvPr/>
        </p:nvSpPr>
        <p:spPr>
          <a:xfrm>
            <a:off x="-184221" y="-239750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6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6"/>
          <p:cNvSpPr txBox="1">
            <a:spLocks noGrp="1"/>
          </p:cNvSpPr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6"/>
          <p:cNvSpPr/>
          <p:nvPr/>
        </p:nvSpPr>
        <p:spPr>
          <a:xfrm>
            <a:off x="-401163" y="-9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31"/>
          <p:cNvCxnSpPr/>
          <p:nvPr/>
        </p:nvCxnSpPr>
        <p:spPr>
          <a:xfrm>
            <a:off x="7371325" y="4608225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Google Shape;205;p31"/>
          <p:cNvSpPr/>
          <p:nvPr/>
        </p:nvSpPr>
        <p:spPr>
          <a:xfrm>
            <a:off x="-553563" y="-9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>
            <a:off x="8428904" y="-12382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720000" y="2003750"/>
            <a:ext cx="4096200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4096200" cy="11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1219875" y="1354500"/>
            <a:ext cx="6704100" cy="24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/>
          <p:nvPr/>
        </p:nvSpPr>
        <p:spPr>
          <a:xfrm>
            <a:off x="-132813" y="4090827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5364604" y="-756250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0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" name="Google Shape;52;p10"/>
          <p:cNvCxnSpPr/>
          <p:nvPr/>
        </p:nvCxnSpPr>
        <p:spPr>
          <a:xfrm>
            <a:off x="0" y="5350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5287475" y="1212650"/>
            <a:ext cx="3141300" cy="22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7316162" y="2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>
            <a:spLocks noGrp="1"/>
          </p:cNvSpPr>
          <p:nvPr>
            <p:ph type="title" hasCustomPrompt="1"/>
          </p:nvPr>
        </p:nvSpPr>
        <p:spPr>
          <a:xfrm>
            <a:off x="3061001" y="2881410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 hasCustomPrompt="1"/>
          </p:nvPr>
        </p:nvSpPr>
        <p:spPr>
          <a:xfrm>
            <a:off x="724727" y="2881410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 hasCustomPrompt="1"/>
          </p:nvPr>
        </p:nvSpPr>
        <p:spPr>
          <a:xfrm>
            <a:off x="3061001" y="1183215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724727" y="1183215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724725" y="2356959"/>
            <a:ext cx="2252700" cy="56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5"/>
          </p:nvPr>
        </p:nvSpPr>
        <p:spPr>
          <a:xfrm>
            <a:off x="3060997" y="2356951"/>
            <a:ext cx="2257500" cy="56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6"/>
          </p:nvPr>
        </p:nvSpPr>
        <p:spPr>
          <a:xfrm>
            <a:off x="720000" y="1965203"/>
            <a:ext cx="2252700" cy="42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7"/>
          </p:nvPr>
        </p:nvSpPr>
        <p:spPr>
          <a:xfrm>
            <a:off x="3060997" y="1965197"/>
            <a:ext cx="2257500" cy="42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8"/>
          </p:nvPr>
        </p:nvSpPr>
        <p:spPr>
          <a:xfrm>
            <a:off x="719825" y="4041782"/>
            <a:ext cx="2252700" cy="56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9"/>
          </p:nvPr>
        </p:nvSpPr>
        <p:spPr>
          <a:xfrm>
            <a:off x="3056099" y="4041775"/>
            <a:ext cx="2257500" cy="56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3"/>
          </p:nvPr>
        </p:nvSpPr>
        <p:spPr>
          <a:xfrm>
            <a:off x="715100" y="3650104"/>
            <a:ext cx="2252700" cy="42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4"/>
          </p:nvPr>
        </p:nvSpPr>
        <p:spPr>
          <a:xfrm>
            <a:off x="3056097" y="3650099"/>
            <a:ext cx="2257500" cy="42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15"/>
          </p:nvPr>
        </p:nvSpPr>
        <p:spPr>
          <a:xfrm>
            <a:off x="726400" y="535000"/>
            <a:ext cx="49668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4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715100" y="3187100"/>
            <a:ext cx="43842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1"/>
          </p:nvPr>
        </p:nvSpPr>
        <p:spPr>
          <a:xfrm>
            <a:off x="715100" y="1424500"/>
            <a:ext cx="4384200" cy="168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cxnSp>
        <p:nvCxnSpPr>
          <p:cNvPr id="79" name="Google Shape;79;p14"/>
          <p:cNvCxnSpPr/>
          <p:nvPr/>
        </p:nvCxnSpPr>
        <p:spPr>
          <a:xfrm>
            <a:off x="0" y="5350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7371325" y="46085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715100" y="1334850"/>
            <a:ext cx="7446900" cy="30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8385054" y="-4602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>
            <a:spLocks noGrp="1"/>
          </p:cNvSpPr>
          <p:nvPr>
            <p:ph type="subTitle" idx="1"/>
          </p:nvPr>
        </p:nvSpPr>
        <p:spPr>
          <a:xfrm>
            <a:off x="1476486" y="3620494"/>
            <a:ext cx="2536200" cy="3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2"/>
          </p:nvPr>
        </p:nvSpPr>
        <p:spPr>
          <a:xfrm>
            <a:off x="5131361" y="3620494"/>
            <a:ext cx="2536200" cy="3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ubTitle" idx="3"/>
          </p:nvPr>
        </p:nvSpPr>
        <p:spPr>
          <a:xfrm>
            <a:off x="1476475" y="4024474"/>
            <a:ext cx="25362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4"/>
          </p:nvPr>
        </p:nvSpPr>
        <p:spPr>
          <a:xfrm>
            <a:off x="5131350" y="4024474"/>
            <a:ext cx="25362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297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6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6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6" r:id="rId4"/>
    <p:sldLayoutId id="2147483658" r:id="rId5"/>
    <p:sldLayoutId id="2147483659" r:id="rId6"/>
    <p:sldLayoutId id="2147483660" r:id="rId7"/>
    <p:sldLayoutId id="2147483663" r:id="rId8"/>
    <p:sldLayoutId id="2147483665" r:id="rId9"/>
    <p:sldLayoutId id="2147483667" r:id="rId10"/>
    <p:sldLayoutId id="2147483668" r:id="rId11"/>
    <p:sldLayoutId id="2147483669" r:id="rId12"/>
    <p:sldLayoutId id="2147483672" r:id="rId13"/>
    <p:sldLayoutId id="2147483677" r:id="rId14"/>
    <p:sldLayoutId id="2147483678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6"/>
          <p:cNvPicPr preferRelativeResize="0"/>
          <p:nvPr/>
        </p:nvPicPr>
        <p:blipFill rotWithShape="1">
          <a:blip r:embed="rId3">
            <a:alphaModFix/>
          </a:blip>
          <a:srcRect l="24554" r="25508"/>
          <a:stretch/>
        </p:blipFill>
        <p:spPr>
          <a:xfrm>
            <a:off x="0" y="349850"/>
            <a:ext cx="3328674" cy="44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6"/>
          <p:cNvSpPr txBox="1">
            <a:spLocks noGrp="1"/>
          </p:cNvSpPr>
          <p:nvPr>
            <p:ph type="ctrTitle"/>
          </p:nvPr>
        </p:nvSpPr>
        <p:spPr>
          <a:xfrm>
            <a:off x="4156619" y="1913524"/>
            <a:ext cx="4142100" cy="18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/>
              <a:t>Фитнес</a:t>
            </a:r>
            <a:br>
              <a:rPr lang="en-US" sz="4000" dirty="0"/>
            </a:br>
            <a:r>
              <a:rPr lang="ru-RU" sz="4000" dirty="0"/>
              <a:t>как социальная </a:t>
            </a:r>
            <a:br>
              <a:rPr lang="en-US" sz="4000" dirty="0"/>
            </a:br>
            <a:r>
              <a:rPr lang="ru-RU" sz="4000" dirty="0"/>
              <a:t>экосистема</a:t>
            </a:r>
            <a:endParaRPr lang="en-US" sz="8800" dirty="0">
              <a:solidFill>
                <a:schemeClr val="accent3"/>
              </a:solidFill>
            </a:endParaRPr>
          </a:p>
        </p:txBody>
      </p:sp>
      <p:sp>
        <p:nvSpPr>
          <p:cNvPr id="221" name="Google Shape;221;p36"/>
          <p:cNvSpPr txBox="1">
            <a:spLocks noGrp="1"/>
          </p:cNvSpPr>
          <p:nvPr>
            <p:ph type="subTitle" idx="1"/>
          </p:nvPr>
        </p:nvSpPr>
        <p:spPr>
          <a:xfrm>
            <a:off x="4156626" y="3923775"/>
            <a:ext cx="4142100" cy="3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Алишер</a:t>
            </a:r>
            <a:r>
              <a:rPr lang="kk-KZ" dirty="0"/>
              <a:t> Айтбаев</a:t>
            </a:r>
            <a:endParaRPr dirty="0"/>
          </a:p>
        </p:txBody>
      </p:sp>
      <p:grpSp>
        <p:nvGrpSpPr>
          <p:cNvPr id="223" name="Google Shape;223;p36"/>
          <p:cNvGrpSpPr/>
          <p:nvPr/>
        </p:nvGrpSpPr>
        <p:grpSpPr>
          <a:xfrm>
            <a:off x="7554075" y="386950"/>
            <a:ext cx="1589914" cy="296100"/>
            <a:chOff x="7554075" y="386950"/>
            <a:chExt cx="1589914" cy="296100"/>
          </a:xfrm>
        </p:grpSpPr>
        <p:cxnSp>
          <p:nvCxnSpPr>
            <p:cNvPr id="224" name="Google Shape;224;p36"/>
            <p:cNvCxnSpPr/>
            <p:nvPr/>
          </p:nvCxnSpPr>
          <p:spPr>
            <a:xfrm>
              <a:off x="8310589" y="535000"/>
              <a:ext cx="833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5" name="Google Shape;225;p36"/>
            <p:cNvSpPr txBox="1"/>
            <p:nvPr/>
          </p:nvSpPr>
          <p:spPr>
            <a:xfrm>
              <a:off x="7554075" y="386950"/>
              <a:ext cx="7191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lt2"/>
                  </a:solidFill>
                  <a:latin typeface="Work Sans"/>
                  <a:ea typeface="Work Sans"/>
                  <a:cs typeface="Work Sans"/>
                  <a:sym typeface="Work Sans"/>
                </a:rPr>
                <a:t>2025</a:t>
              </a:r>
              <a:endParaRPr sz="1700" b="1" dirty="0">
                <a:solidFill>
                  <a:schemeClr val="lt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226" name="Google Shape;226;p36"/>
          <p:cNvSpPr/>
          <p:nvPr/>
        </p:nvSpPr>
        <p:spPr>
          <a:xfrm>
            <a:off x="4284905" y="1320783"/>
            <a:ext cx="2782612" cy="4028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FITLINK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</a:endParaRPr>
          </a:p>
        </p:txBody>
      </p:sp>
      <p:sp>
        <p:nvSpPr>
          <p:cNvPr id="234" name="Google Shape;234;p36"/>
          <p:cNvSpPr/>
          <p:nvPr/>
        </p:nvSpPr>
        <p:spPr>
          <a:xfrm>
            <a:off x="471262" y="10652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59"/>
          <p:cNvSpPr txBox="1">
            <a:spLocks noGrp="1"/>
          </p:cNvSpPr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Финансовые</a:t>
            </a:r>
            <a:r>
              <a:rPr lang="kk-KZ" dirty="0"/>
              <a:t> </a:t>
            </a:r>
            <a:r>
              <a:rPr lang="kk-KZ" dirty="0" err="1">
                <a:solidFill>
                  <a:schemeClr val="accent3"/>
                </a:solidFill>
              </a:rPr>
              <a:t>Расходы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83" name="Google Shape;883;p59"/>
          <p:cNvSpPr txBox="1"/>
          <p:nvPr/>
        </p:nvSpPr>
        <p:spPr>
          <a:xfrm>
            <a:off x="1985562" y="4467800"/>
            <a:ext cx="515807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k-KZ" b="1" dirty="0" err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Точка</a:t>
            </a:r>
            <a:r>
              <a:rPr lang="kk-KZ" b="1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kk-KZ" b="1" dirty="0" err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безубыточности</a:t>
            </a:r>
            <a:r>
              <a:rPr lang="kk-KZ" b="1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: </a:t>
            </a:r>
            <a:r>
              <a:rPr lang="kk-KZ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~200–250</a:t>
            </a:r>
            <a:r>
              <a:rPr lang="en-US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K </a:t>
            </a:r>
            <a:r>
              <a:rPr lang="kk-KZ" dirty="0" err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пользователей</a:t>
            </a:r>
            <a:endParaRPr dirty="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885" name="Google Shape;885;p59"/>
          <p:cNvSpPr txBox="1"/>
          <p:nvPr/>
        </p:nvSpPr>
        <p:spPr>
          <a:xfrm>
            <a:off x="703225" y="3060227"/>
            <a:ext cx="2142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$450K</a:t>
            </a:r>
          </a:p>
        </p:txBody>
      </p:sp>
      <p:sp>
        <p:nvSpPr>
          <p:cNvPr id="886" name="Google Shape;886;p59"/>
          <p:cNvSpPr txBox="1"/>
          <p:nvPr/>
        </p:nvSpPr>
        <p:spPr>
          <a:xfrm>
            <a:off x="6283375" y="3060227"/>
            <a:ext cx="2142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$1.14M</a:t>
            </a:r>
            <a:endParaRPr sz="2100" b="1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887" name="Google Shape;887;p59"/>
          <p:cNvSpPr/>
          <p:nvPr/>
        </p:nvSpPr>
        <p:spPr>
          <a:xfrm>
            <a:off x="1045862" y="1934442"/>
            <a:ext cx="1457335" cy="310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YEAR 1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</a:endParaRPr>
          </a:p>
        </p:txBody>
      </p:sp>
      <p:sp>
        <p:nvSpPr>
          <p:cNvPr id="888" name="Google Shape;888;p59"/>
          <p:cNvSpPr/>
          <p:nvPr/>
        </p:nvSpPr>
        <p:spPr>
          <a:xfrm>
            <a:off x="3804625" y="1934442"/>
            <a:ext cx="1551298" cy="310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YEAR 2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</a:endParaRPr>
          </a:p>
        </p:txBody>
      </p:sp>
      <p:sp>
        <p:nvSpPr>
          <p:cNvPr id="889" name="Google Shape;889;p59"/>
          <p:cNvSpPr/>
          <p:nvPr/>
        </p:nvSpPr>
        <p:spPr>
          <a:xfrm>
            <a:off x="6626000" y="1934442"/>
            <a:ext cx="1548561" cy="310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YEAR 5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</a:endParaRPr>
          </a:p>
        </p:txBody>
      </p:sp>
      <p:grpSp>
        <p:nvGrpSpPr>
          <p:cNvPr id="890" name="Google Shape;890;p59"/>
          <p:cNvGrpSpPr/>
          <p:nvPr/>
        </p:nvGrpSpPr>
        <p:grpSpPr>
          <a:xfrm>
            <a:off x="722575" y="2598051"/>
            <a:ext cx="7715400" cy="310200"/>
            <a:chOff x="723975" y="2617426"/>
            <a:chExt cx="7715400" cy="310200"/>
          </a:xfrm>
        </p:grpSpPr>
        <p:cxnSp>
          <p:nvCxnSpPr>
            <p:cNvPr id="891" name="Google Shape;891;p59"/>
            <p:cNvCxnSpPr/>
            <p:nvPr/>
          </p:nvCxnSpPr>
          <p:spPr>
            <a:xfrm>
              <a:off x="723975" y="2926258"/>
              <a:ext cx="7715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92" name="Google Shape;892;p59"/>
            <p:cNvCxnSpPr/>
            <p:nvPr/>
          </p:nvCxnSpPr>
          <p:spPr>
            <a:xfrm rot="10800000">
              <a:off x="1775925" y="2617426"/>
              <a:ext cx="0" cy="3102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893" name="Google Shape;893;p59"/>
            <p:cNvCxnSpPr/>
            <p:nvPr/>
          </p:nvCxnSpPr>
          <p:spPr>
            <a:xfrm rot="10800000">
              <a:off x="7375275" y="2617426"/>
              <a:ext cx="0" cy="3102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894" name="Google Shape;894;p59"/>
            <p:cNvCxnSpPr/>
            <p:nvPr/>
          </p:nvCxnSpPr>
          <p:spPr>
            <a:xfrm rot="10800000">
              <a:off x="4571900" y="2617426"/>
              <a:ext cx="0" cy="3102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896" name="Google Shape;896;p59"/>
          <p:cNvSpPr txBox="1"/>
          <p:nvPr/>
        </p:nvSpPr>
        <p:spPr>
          <a:xfrm>
            <a:off x="3493300" y="3060227"/>
            <a:ext cx="2142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$637K</a:t>
            </a:r>
            <a:endParaRPr sz="2100" b="1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3317866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82;p59">
            <a:extLst>
              <a:ext uri="{FF2B5EF4-FFF2-40B4-BE49-F238E27FC236}">
                <a16:creationId xmlns:a16="http://schemas.microsoft.com/office/drawing/2014/main" id="{8FD76A82-7719-A940-0233-412584C27381}"/>
              </a:ext>
            </a:extLst>
          </p:cNvPr>
          <p:cNvSpPr txBox="1">
            <a:spLocks/>
          </p:cNvSpPr>
          <p:nvPr/>
        </p:nvSpPr>
        <p:spPr>
          <a:xfrm>
            <a:off x="451387" y="78250"/>
            <a:ext cx="4573453" cy="906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6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Work Sans"/>
              <a:buNone/>
              <a:defRPr sz="5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kk-KZ" sz="5400" dirty="0" err="1"/>
              <a:t>Наш</a:t>
            </a:r>
            <a:r>
              <a:rPr lang="kk-KZ" sz="5400" dirty="0"/>
              <a:t> </a:t>
            </a:r>
            <a:r>
              <a:rPr lang="kk-KZ" sz="5400" dirty="0" err="1">
                <a:solidFill>
                  <a:schemeClr val="accent3"/>
                </a:solidFill>
              </a:rPr>
              <a:t>Запрос</a:t>
            </a:r>
            <a:endParaRPr lang="kk-KZ" sz="5400" dirty="0">
              <a:solidFill>
                <a:schemeClr val="accent3"/>
              </a:solidFill>
            </a:endParaRPr>
          </a:p>
        </p:txBody>
      </p:sp>
      <p:pic>
        <p:nvPicPr>
          <p:cNvPr id="22" name="Google Shape;973;p62">
            <a:extLst>
              <a:ext uri="{FF2B5EF4-FFF2-40B4-BE49-F238E27FC236}">
                <a16:creationId xmlns:a16="http://schemas.microsoft.com/office/drawing/2014/main" id="{2C062410-6F3C-F3B4-26CA-38226AD2E90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4021"/>
          <a:stretch/>
        </p:blipFill>
        <p:spPr>
          <a:xfrm>
            <a:off x="5507575" y="349850"/>
            <a:ext cx="3328675" cy="479365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974;p62">
            <a:extLst>
              <a:ext uri="{FF2B5EF4-FFF2-40B4-BE49-F238E27FC236}">
                <a16:creationId xmlns:a16="http://schemas.microsoft.com/office/drawing/2014/main" id="{84D9CE75-2F81-63D6-E881-40522BF02F66}"/>
              </a:ext>
            </a:extLst>
          </p:cNvPr>
          <p:cNvSpPr/>
          <p:nvPr/>
        </p:nvSpPr>
        <p:spPr>
          <a:xfrm>
            <a:off x="4704229" y="3852250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993;p62">
            <a:extLst>
              <a:ext uri="{FF2B5EF4-FFF2-40B4-BE49-F238E27FC236}">
                <a16:creationId xmlns:a16="http://schemas.microsoft.com/office/drawing/2014/main" id="{70A54ED3-682B-7E89-50A4-1CD74A763EF7}"/>
              </a:ext>
            </a:extLst>
          </p:cNvPr>
          <p:cNvGrpSpPr/>
          <p:nvPr/>
        </p:nvGrpSpPr>
        <p:grpSpPr>
          <a:xfrm rot="-621150">
            <a:off x="4525106" y="2191520"/>
            <a:ext cx="1416692" cy="617605"/>
            <a:chOff x="4525161" y="2191722"/>
            <a:chExt cx="1416722" cy="617618"/>
          </a:xfrm>
        </p:grpSpPr>
        <p:sp>
          <p:nvSpPr>
            <p:cNvPr id="25" name="Google Shape;994;p62">
              <a:extLst>
                <a:ext uri="{FF2B5EF4-FFF2-40B4-BE49-F238E27FC236}">
                  <a16:creationId xmlns:a16="http://schemas.microsoft.com/office/drawing/2014/main" id="{59AC1328-FA16-A097-62A9-FA5E06327F96}"/>
                </a:ext>
              </a:extLst>
            </p:cNvPr>
            <p:cNvSpPr/>
            <p:nvPr/>
          </p:nvSpPr>
          <p:spPr>
            <a:xfrm rot="-561">
              <a:off x="4525161" y="2191838"/>
              <a:ext cx="1416722" cy="617387"/>
            </a:xfrm>
            <a:custGeom>
              <a:avLst/>
              <a:gdLst/>
              <a:ahLst/>
              <a:cxnLst/>
              <a:rect l="l" t="t" r="r" b="b"/>
              <a:pathLst>
                <a:path w="92415" h="56628" extrusionOk="0">
                  <a:moveTo>
                    <a:pt x="0" y="1"/>
                  </a:moveTo>
                  <a:lnTo>
                    <a:pt x="0" y="56628"/>
                  </a:lnTo>
                  <a:lnTo>
                    <a:pt x="75282" y="56628"/>
                  </a:lnTo>
                  <a:lnTo>
                    <a:pt x="92414" y="28295"/>
                  </a:lnTo>
                  <a:lnTo>
                    <a:pt x="752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372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995;p62">
              <a:extLst>
                <a:ext uri="{FF2B5EF4-FFF2-40B4-BE49-F238E27FC236}">
                  <a16:creationId xmlns:a16="http://schemas.microsoft.com/office/drawing/2014/main" id="{7E73AFE0-3614-B105-5F74-4EBDCAD8CDC5}"/>
                </a:ext>
              </a:extLst>
            </p:cNvPr>
            <p:cNvGrpSpPr/>
            <p:nvPr/>
          </p:nvGrpSpPr>
          <p:grpSpPr>
            <a:xfrm>
              <a:off x="5051386" y="2336675"/>
              <a:ext cx="364239" cy="327853"/>
              <a:chOff x="7235725" y="2402956"/>
              <a:chExt cx="368626" cy="331801"/>
            </a:xfrm>
          </p:grpSpPr>
          <p:sp>
            <p:nvSpPr>
              <p:cNvPr id="28" name="Google Shape;996;p62">
                <a:extLst>
                  <a:ext uri="{FF2B5EF4-FFF2-40B4-BE49-F238E27FC236}">
                    <a16:creationId xmlns:a16="http://schemas.microsoft.com/office/drawing/2014/main" id="{DFF8C7F8-B130-2EFB-82D7-381C6D71B021}"/>
                  </a:ext>
                </a:extLst>
              </p:cNvPr>
              <p:cNvSpPr/>
              <p:nvPr/>
            </p:nvSpPr>
            <p:spPr>
              <a:xfrm>
                <a:off x="7274821" y="2655663"/>
                <a:ext cx="290401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710" extrusionOk="0">
                    <a:moveTo>
                      <a:pt x="263" y="1"/>
                    </a:moveTo>
                    <a:cubicBezTo>
                      <a:pt x="1" y="1"/>
                      <a:pt x="1" y="406"/>
                      <a:pt x="263" y="406"/>
                    </a:cubicBezTo>
                    <a:cubicBezTo>
                      <a:pt x="453" y="406"/>
                      <a:pt x="644" y="453"/>
                      <a:pt x="834" y="549"/>
                    </a:cubicBezTo>
                    <a:cubicBezTo>
                      <a:pt x="1060" y="656"/>
                      <a:pt x="1310" y="709"/>
                      <a:pt x="1561" y="709"/>
                    </a:cubicBezTo>
                    <a:cubicBezTo>
                      <a:pt x="1811" y="709"/>
                      <a:pt x="2061" y="656"/>
                      <a:pt x="2287" y="549"/>
                    </a:cubicBezTo>
                    <a:cubicBezTo>
                      <a:pt x="2454" y="453"/>
                      <a:pt x="2644" y="406"/>
                      <a:pt x="2858" y="406"/>
                    </a:cubicBezTo>
                    <a:cubicBezTo>
                      <a:pt x="3049" y="406"/>
                      <a:pt x="3239" y="453"/>
                      <a:pt x="3406" y="549"/>
                    </a:cubicBezTo>
                    <a:cubicBezTo>
                      <a:pt x="3644" y="656"/>
                      <a:pt x="3894" y="709"/>
                      <a:pt x="4144" y="709"/>
                    </a:cubicBezTo>
                    <a:cubicBezTo>
                      <a:pt x="4394" y="709"/>
                      <a:pt x="4644" y="656"/>
                      <a:pt x="4883" y="549"/>
                    </a:cubicBezTo>
                    <a:cubicBezTo>
                      <a:pt x="5049" y="453"/>
                      <a:pt x="5240" y="406"/>
                      <a:pt x="5454" y="406"/>
                    </a:cubicBezTo>
                    <a:cubicBezTo>
                      <a:pt x="5645" y="406"/>
                      <a:pt x="5835" y="453"/>
                      <a:pt x="6002" y="549"/>
                    </a:cubicBezTo>
                    <a:cubicBezTo>
                      <a:pt x="6240" y="656"/>
                      <a:pt x="6490" y="709"/>
                      <a:pt x="6740" y="709"/>
                    </a:cubicBezTo>
                    <a:cubicBezTo>
                      <a:pt x="6990" y="709"/>
                      <a:pt x="7240" y="656"/>
                      <a:pt x="7478" y="549"/>
                    </a:cubicBezTo>
                    <a:cubicBezTo>
                      <a:pt x="7645" y="453"/>
                      <a:pt x="7836" y="406"/>
                      <a:pt x="8026" y="406"/>
                    </a:cubicBezTo>
                    <a:cubicBezTo>
                      <a:pt x="8312" y="406"/>
                      <a:pt x="8312" y="1"/>
                      <a:pt x="8026" y="1"/>
                    </a:cubicBezTo>
                    <a:cubicBezTo>
                      <a:pt x="7788" y="1"/>
                      <a:pt x="7526" y="49"/>
                      <a:pt x="7312" y="168"/>
                    </a:cubicBezTo>
                    <a:cubicBezTo>
                      <a:pt x="7133" y="251"/>
                      <a:pt x="6937" y="293"/>
                      <a:pt x="6740" y="293"/>
                    </a:cubicBezTo>
                    <a:cubicBezTo>
                      <a:pt x="6544" y="293"/>
                      <a:pt x="6347" y="251"/>
                      <a:pt x="6169" y="168"/>
                    </a:cubicBezTo>
                    <a:cubicBezTo>
                      <a:pt x="5942" y="60"/>
                      <a:pt x="5692" y="7"/>
                      <a:pt x="5442" y="7"/>
                    </a:cubicBezTo>
                    <a:cubicBezTo>
                      <a:pt x="5192" y="7"/>
                      <a:pt x="4942" y="60"/>
                      <a:pt x="4716" y="168"/>
                    </a:cubicBezTo>
                    <a:cubicBezTo>
                      <a:pt x="4549" y="239"/>
                      <a:pt x="4335" y="287"/>
                      <a:pt x="4144" y="287"/>
                    </a:cubicBezTo>
                    <a:cubicBezTo>
                      <a:pt x="3954" y="287"/>
                      <a:pt x="3763" y="239"/>
                      <a:pt x="3597" y="168"/>
                    </a:cubicBezTo>
                    <a:cubicBezTo>
                      <a:pt x="3359" y="60"/>
                      <a:pt x="3108" y="7"/>
                      <a:pt x="2858" y="7"/>
                    </a:cubicBezTo>
                    <a:cubicBezTo>
                      <a:pt x="2608" y="7"/>
                      <a:pt x="2358" y="60"/>
                      <a:pt x="2120" y="168"/>
                    </a:cubicBezTo>
                    <a:cubicBezTo>
                      <a:pt x="1942" y="251"/>
                      <a:pt x="1751" y="293"/>
                      <a:pt x="1561" y="293"/>
                    </a:cubicBezTo>
                    <a:cubicBezTo>
                      <a:pt x="1370" y="293"/>
                      <a:pt x="1179" y="251"/>
                      <a:pt x="1001" y="168"/>
                    </a:cubicBezTo>
                    <a:cubicBezTo>
                      <a:pt x="763" y="49"/>
                      <a:pt x="525" y="1"/>
                      <a:pt x="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97;p62">
                <a:extLst>
                  <a:ext uri="{FF2B5EF4-FFF2-40B4-BE49-F238E27FC236}">
                    <a16:creationId xmlns:a16="http://schemas.microsoft.com/office/drawing/2014/main" id="{F11BAEF2-B71D-D38E-3212-B54031DC1978}"/>
                  </a:ext>
                </a:extLst>
              </p:cNvPr>
              <p:cNvSpPr/>
              <p:nvPr/>
            </p:nvSpPr>
            <p:spPr>
              <a:xfrm>
                <a:off x="7235725" y="2402956"/>
                <a:ext cx="368626" cy="331801"/>
              </a:xfrm>
              <a:custGeom>
                <a:avLst/>
                <a:gdLst/>
                <a:ahLst/>
                <a:cxnLst/>
                <a:rect l="l" t="t" r="r" b="b"/>
                <a:pathLst>
                  <a:path w="10551" h="9497" extrusionOk="0">
                    <a:moveTo>
                      <a:pt x="6430" y="1114"/>
                    </a:moveTo>
                    <a:lnTo>
                      <a:pt x="6430" y="1709"/>
                    </a:lnTo>
                    <a:lnTo>
                      <a:pt x="4144" y="1709"/>
                    </a:lnTo>
                    <a:lnTo>
                      <a:pt x="4144" y="1114"/>
                    </a:lnTo>
                    <a:close/>
                    <a:moveTo>
                      <a:pt x="6430" y="2138"/>
                    </a:moveTo>
                    <a:lnTo>
                      <a:pt x="6430" y="2590"/>
                    </a:lnTo>
                    <a:lnTo>
                      <a:pt x="4144" y="2590"/>
                    </a:lnTo>
                    <a:lnTo>
                      <a:pt x="4144" y="2138"/>
                    </a:lnTo>
                    <a:close/>
                    <a:moveTo>
                      <a:pt x="6430" y="2995"/>
                    </a:moveTo>
                    <a:lnTo>
                      <a:pt x="6430" y="3662"/>
                    </a:lnTo>
                    <a:lnTo>
                      <a:pt x="4144" y="3662"/>
                    </a:lnTo>
                    <a:lnTo>
                      <a:pt x="4144" y="2995"/>
                    </a:lnTo>
                    <a:close/>
                    <a:moveTo>
                      <a:pt x="6430" y="4090"/>
                    </a:moveTo>
                    <a:lnTo>
                      <a:pt x="6430" y="4567"/>
                    </a:lnTo>
                    <a:lnTo>
                      <a:pt x="4144" y="4567"/>
                    </a:lnTo>
                    <a:lnTo>
                      <a:pt x="4144" y="4090"/>
                    </a:lnTo>
                    <a:close/>
                    <a:moveTo>
                      <a:pt x="3520" y="443"/>
                    </a:moveTo>
                    <a:cubicBezTo>
                      <a:pt x="3639" y="443"/>
                      <a:pt x="3715" y="533"/>
                      <a:pt x="3715" y="661"/>
                    </a:cubicBezTo>
                    <a:lnTo>
                      <a:pt x="3715" y="5543"/>
                    </a:lnTo>
                    <a:lnTo>
                      <a:pt x="3311" y="5543"/>
                    </a:lnTo>
                    <a:lnTo>
                      <a:pt x="3311" y="661"/>
                    </a:lnTo>
                    <a:cubicBezTo>
                      <a:pt x="3311" y="542"/>
                      <a:pt x="3382" y="471"/>
                      <a:pt x="3477" y="447"/>
                    </a:cubicBezTo>
                    <a:cubicBezTo>
                      <a:pt x="3492" y="444"/>
                      <a:pt x="3506" y="443"/>
                      <a:pt x="3520" y="443"/>
                    </a:cubicBezTo>
                    <a:close/>
                    <a:moveTo>
                      <a:pt x="7045" y="443"/>
                    </a:moveTo>
                    <a:cubicBezTo>
                      <a:pt x="7163" y="443"/>
                      <a:pt x="7240" y="533"/>
                      <a:pt x="7240" y="661"/>
                    </a:cubicBezTo>
                    <a:lnTo>
                      <a:pt x="7240" y="5543"/>
                    </a:lnTo>
                    <a:lnTo>
                      <a:pt x="6835" y="5543"/>
                    </a:lnTo>
                    <a:lnTo>
                      <a:pt x="6835" y="661"/>
                    </a:lnTo>
                    <a:cubicBezTo>
                      <a:pt x="6835" y="542"/>
                      <a:pt x="6907" y="471"/>
                      <a:pt x="7002" y="447"/>
                    </a:cubicBezTo>
                    <a:cubicBezTo>
                      <a:pt x="7017" y="444"/>
                      <a:pt x="7031" y="443"/>
                      <a:pt x="7045" y="443"/>
                    </a:cubicBezTo>
                    <a:close/>
                    <a:moveTo>
                      <a:pt x="6430" y="4972"/>
                    </a:moveTo>
                    <a:lnTo>
                      <a:pt x="6430" y="5591"/>
                    </a:lnTo>
                    <a:cubicBezTo>
                      <a:pt x="6287" y="5615"/>
                      <a:pt x="6168" y="5662"/>
                      <a:pt x="6049" y="5686"/>
                    </a:cubicBezTo>
                    <a:cubicBezTo>
                      <a:pt x="5799" y="5781"/>
                      <a:pt x="5537" y="5829"/>
                      <a:pt x="5275" y="5829"/>
                    </a:cubicBezTo>
                    <a:cubicBezTo>
                      <a:pt x="5013" y="5829"/>
                      <a:pt x="4751" y="5781"/>
                      <a:pt x="4501" y="5686"/>
                    </a:cubicBezTo>
                    <a:cubicBezTo>
                      <a:pt x="4382" y="5662"/>
                      <a:pt x="4263" y="5615"/>
                      <a:pt x="4144" y="5591"/>
                    </a:cubicBezTo>
                    <a:lnTo>
                      <a:pt x="4144" y="4972"/>
                    </a:lnTo>
                    <a:close/>
                    <a:moveTo>
                      <a:pt x="2882" y="1114"/>
                    </a:moveTo>
                    <a:lnTo>
                      <a:pt x="2882" y="5638"/>
                    </a:lnTo>
                    <a:lnTo>
                      <a:pt x="2644" y="5710"/>
                    </a:lnTo>
                    <a:lnTo>
                      <a:pt x="2668" y="5710"/>
                    </a:lnTo>
                    <a:cubicBezTo>
                      <a:pt x="2418" y="5793"/>
                      <a:pt x="2156" y="5835"/>
                      <a:pt x="1894" y="5835"/>
                    </a:cubicBezTo>
                    <a:cubicBezTo>
                      <a:pt x="1632" y="5835"/>
                      <a:pt x="1370" y="5793"/>
                      <a:pt x="1120" y="5710"/>
                    </a:cubicBezTo>
                    <a:cubicBezTo>
                      <a:pt x="882" y="5615"/>
                      <a:pt x="643" y="5567"/>
                      <a:pt x="405" y="5543"/>
                    </a:cubicBezTo>
                    <a:lnTo>
                      <a:pt x="405" y="1114"/>
                    </a:lnTo>
                    <a:close/>
                    <a:moveTo>
                      <a:pt x="10122" y="1114"/>
                    </a:moveTo>
                    <a:lnTo>
                      <a:pt x="10122" y="5567"/>
                    </a:lnTo>
                    <a:cubicBezTo>
                      <a:pt x="9883" y="5567"/>
                      <a:pt x="9645" y="5615"/>
                      <a:pt x="9431" y="5710"/>
                    </a:cubicBezTo>
                    <a:cubicBezTo>
                      <a:pt x="9169" y="5805"/>
                      <a:pt x="8907" y="5829"/>
                      <a:pt x="8645" y="5829"/>
                    </a:cubicBezTo>
                    <a:cubicBezTo>
                      <a:pt x="8600" y="5833"/>
                      <a:pt x="8555" y="5835"/>
                      <a:pt x="8510" y="5835"/>
                    </a:cubicBezTo>
                    <a:cubicBezTo>
                      <a:pt x="8294" y="5835"/>
                      <a:pt x="8080" y="5789"/>
                      <a:pt x="7883" y="5710"/>
                    </a:cubicBezTo>
                    <a:lnTo>
                      <a:pt x="7669" y="5638"/>
                    </a:lnTo>
                    <a:lnTo>
                      <a:pt x="7669" y="1114"/>
                    </a:lnTo>
                    <a:close/>
                    <a:moveTo>
                      <a:pt x="7041" y="0"/>
                    </a:moveTo>
                    <a:cubicBezTo>
                      <a:pt x="6716" y="0"/>
                      <a:pt x="6395" y="221"/>
                      <a:pt x="6430" y="661"/>
                    </a:cubicBezTo>
                    <a:lnTo>
                      <a:pt x="6430" y="709"/>
                    </a:lnTo>
                    <a:lnTo>
                      <a:pt x="4144" y="709"/>
                    </a:lnTo>
                    <a:lnTo>
                      <a:pt x="4144" y="661"/>
                    </a:lnTo>
                    <a:cubicBezTo>
                      <a:pt x="4144" y="244"/>
                      <a:pt x="3829" y="36"/>
                      <a:pt x="3513" y="36"/>
                    </a:cubicBezTo>
                    <a:cubicBezTo>
                      <a:pt x="3197" y="36"/>
                      <a:pt x="2882" y="244"/>
                      <a:pt x="2882" y="661"/>
                    </a:cubicBezTo>
                    <a:lnTo>
                      <a:pt x="2882" y="733"/>
                    </a:lnTo>
                    <a:lnTo>
                      <a:pt x="48" y="733"/>
                    </a:lnTo>
                    <a:cubicBezTo>
                      <a:pt x="24" y="733"/>
                      <a:pt x="0" y="756"/>
                      <a:pt x="0" y="780"/>
                    </a:cubicBezTo>
                    <a:lnTo>
                      <a:pt x="0" y="9472"/>
                    </a:lnTo>
                    <a:cubicBezTo>
                      <a:pt x="0" y="9496"/>
                      <a:pt x="0" y="9496"/>
                      <a:pt x="24" y="9496"/>
                    </a:cubicBezTo>
                    <a:lnTo>
                      <a:pt x="4335" y="9496"/>
                    </a:lnTo>
                    <a:cubicBezTo>
                      <a:pt x="4430" y="9496"/>
                      <a:pt x="4525" y="9425"/>
                      <a:pt x="4549" y="9330"/>
                    </a:cubicBezTo>
                    <a:cubicBezTo>
                      <a:pt x="4573" y="9210"/>
                      <a:pt x="4478" y="9091"/>
                      <a:pt x="4335" y="9091"/>
                    </a:cubicBezTo>
                    <a:lnTo>
                      <a:pt x="405" y="9091"/>
                    </a:lnTo>
                    <a:lnTo>
                      <a:pt x="405" y="5996"/>
                    </a:lnTo>
                    <a:cubicBezTo>
                      <a:pt x="596" y="6019"/>
                      <a:pt x="786" y="6043"/>
                      <a:pt x="977" y="6115"/>
                    </a:cubicBezTo>
                    <a:cubicBezTo>
                      <a:pt x="1274" y="6222"/>
                      <a:pt x="1584" y="6275"/>
                      <a:pt x="1894" y="6275"/>
                    </a:cubicBezTo>
                    <a:cubicBezTo>
                      <a:pt x="2203" y="6275"/>
                      <a:pt x="2513" y="6222"/>
                      <a:pt x="2810" y="6115"/>
                    </a:cubicBezTo>
                    <a:cubicBezTo>
                      <a:pt x="3061" y="6031"/>
                      <a:pt x="3323" y="5990"/>
                      <a:pt x="3584" y="5990"/>
                    </a:cubicBezTo>
                    <a:cubicBezTo>
                      <a:pt x="3846" y="5990"/>
                      <a:pt x="4108" y="6031"/>
                      <a:pt x="4358" y="6115"/>
                    </a:cubicBezTo>
                    <a:cubicBezTo>
                      <a:pt x="4656" y="6222"/>
                      <a:pt x="4966" y="6275"/>
                      <a:pt x="5275" y="6275"/>
                    </a:cubicBezTo>
                    <a:cubicBezTo>
                      <a:pt x="5585" y="6275"/>
                      <a:pt x="5894" y="6222"/>
                      <a:pt x="6192" y="6115"/>
                    </a:cubicBezTo>
                    <a:cubicBezTo>
                      <a:pt x="6442" y="6031"/>
                      <a:pt x="6704" y="5990"/>
                      <a:pt x="6966" y="5990"/>
                    </a:cubicBezTo>
                    <a:cubicBezTo>
                      <a:pt x="7228" y="5990"/>
                      <a:pt x="7490" y="6031"/>
                      <a:pt x="7740" y="6115"/>
                    </a:cubicBezTo>
                    <a:cubicBezTo>
                      <a:pt x="8038" y="6222"/>
                      <a:pt x="8347" y="6275"/>
                      <a:pt x="8654" y="6275"/>
                    </a:cubicBezTo>
                    <a:cubicBezTo>
                      <a:pt x="8961" y="6275"/>
                      <a:pt x="9264" y="6222"/>
                      <a:pt x="9550" y="6115"/>
                    </a:cubicBezTo>
                    <a:cubicBezTo>
                      <a:pt x="9741" y="6043"/>
                      <a:pt x="9931" y="6019"/>
                      <a:pt x="10122" y="5996"/>
                    </a:cubicBezTo>
                    <a:lnTo>
                      <a:pt x="10122" y="9091"/>
                    </a:lnTo>
                    <a:lnTo>
                      <a:pt x="6192" y="9091"/>
                    </a:lnTo>
                    <a:cubicBezTo>
                      <a:pt x="6097" y="9091"/>
                      <a:pt x="6002" y="9163"/>
                      <a:pt x="5978" y="9258"/>
                    </a:cubicBezTo>
                    <a:cubicBezTo>
                      <a:pt x="5978" y="9401"/>
                      <a:pt x="6073" y="9496"/>
                      <a:pt x="6192" y="9496"/>
                    </a:cubicBezTo>
                    <a:lnTo>
                      <a:pt x="10336" y="9496"/>
                    </a:lnTo>
                    <a:cubicBezTo>
                      <a:pt x="10455" y="9496"/>
                      <a:pt x="10550" y="9401"/>
                      <a:pt x="10550" y="9306"/>
                    </a:cubicBezTo>
                    <a:lnTo>
                      <a:pt x="10550" y="1137"/>
                    </a:lnTo>
                    <a:cubicBezTo>
                      <a:pt x="10550" y="923"/>
                      <a:pt x="10360" y="733"/>
                      <a:pt x="10122" y="733"/>
                    </a:cubicBezTo>
                    <a:lnTo>
                      <a:pt x="10122" y="709"/>
                    </a:lnTo>
                    <a:lnTo>
                      <a:pt x="7669" y="709"/>
                    </a:lnTo>
                    <a:lnTo>
                      <a:pt x="7669" y="661"/>
                    </a:lnTo>
                    <a:cubicBezTo>
                      <a:pt x="7692" y="221"/>
                      <a:pt x="7365" y="0"/>
                      <a:pt x="70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98;p62">
                <a:extLst>
                  <a:ext uri="{FF2B5EF4-FFF2-40B4-BE49-F238E27FC236}">
                    <a16:creationId xmlns:a16="http://schemas.microsoft.com/office/drawing/2014/main" id="{F04B37A3-D470-D4E8-39BA-EE87F9962809}"/>
                  </a:ext>
                </a:extLst>
              </p:cNvPr>
              <p:cNvSpPr/>
              <p:nvPr/>
            </p:nvSpPr>
            <p:spPr>
              <a:xfrm>
                <a:off x="7412931" y="2719740"/>
                <a:ext cx="14185" cy="1418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191" y="1"/>
                    </a:moveTo>
                    <a:cubicBezTo>
                      <a:pt x="72" y="1"/>
                      <a:pt x="1" y="96"/>
                      <a:pt x="1" y="191"/>
                    </a:cubicBezTo>
                    <a:cubicBezTo>
                      <a:pt x="1" y="310"/>
                      <a:pt x="72" y="405"/>
                      <a:pt x="191" y="405"/>
                    </a:cubicBezTo>
                    <a:cubicBezTo>
                      <a:pt x="310" y="405"/>
                      <a:pt x="406" y="310"/>
                      <a:pt x="406" y="191"/>
                    </a:cubicBezTo>
                    <a:cubicBezTo>
                      <a:pt x="406" y="96"/>
                      <a:pt x="310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" name="Google Shape;999;p62">
              <a:extLst>
                <a:ext uri="{FF2B5EF4-FFF2-40B4-BE49-F238E27FC236}">
                  <a16:creationId xmlns:a16="http://schemas.microsoft.com/office/drawing/2014/main" id="{522A29B5-74B6-F699-31FD-C98ABE2BF583}"/>
                </a:ext>
              </a:extLst>
            </p:cNvPr>
            <p:cNvSpPr/>
            <p:nvPr/>
          </p:nvSpPr>
          <p:spPr>
            <a:xfrm>
              <a:off x="4557550" y="2214850"/>
              <a:ext cx="273300" cy="57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972;p62">
            <a:extLst>
              <a:ext uri="{FF2B5EF4-FFF2-40B4-BE49-F238E27FC236}">
                <a16:creationId xmlns:a16="http://schemas.microsoft.com/office/drawing/2014/main" id="{220FEDFD-FA42-A87D-717A-91706435CFD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74228" y="1128382"/>
            <a:ext cx="3538500" cy="37362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Запрашиваемая сумма: $</a:t>
            </a:r>
            <a:r>
              <a:rPr lang="en-US" dirty="0"/>
              <a:t>1.2</a:t>
            </a:r>
            <a:r>
              <a:rPr lang="ru-RU" dirty="0"/>
              <a:t> млн.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Куда пойдут деньги: разработка, маркетинг, инфраструктура.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Ожидаемый рост: до 1 млн пользователей за 5 лет.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978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57"/>
          <p:cNvSpPr txBox="1">
            <a:spLocks noGrp="1"/>
          </p:cNvSpPr>
          <p:nvPr>
            <p:ph type="title"/>
          </p:nvPr>
        </p:nvSpPr>
        <p:spPr>
          <a:xfrm>
            <a:off x="1219875" y="1354500"/>
            <a:ext cx="6704100" cy="24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Мы строим не приложение, а </a:t>
            </a:r>
            <a:r>
              <a:rPr lang="ru-RU" sz="3600" dirty="0">
                <a:solidFill>
                  <a:schemeClr val="accent3"/>
                </a:solidFill>
              </a:rPr>
              <a:t>экосистему</a:t>
            </a:r>
            <a:r>
              <a:rPr lang="ru-RU" sz="3600" dirty="0"/>
              <a:t>, которая объединит </a:t>
            </a:r>
            <a:r>
              <a:rPr lang="ru-RU" sz="3600" dirty="0">
                <a:solidFill>
                  <a:schemeClr val="accent3"/>
                </a:solidFill>
              </a:rPr>
              <a:t>спорт, данные и сообщество</a:t>
            </a:r>
            <a:endParaRPr sz="3600" dirty="0">
              <a:solidFill>
                <a:schemeClr val="accent3"/>
              </a:solidFill>
            </a:endParaRPr>
          </a:p>
        </p:txBody>
      </p:sp>
      <p:grpSp>
        <p:nvGrpSpPr>
          <p:cNvPr id="842" name="Google Shape;842;p57"/>
          <p:cNvGrpSpPr/>
          <p:nvPr/>
        </p:nvGrpSpPr>
        <p:grpSpPr>
          <a:xfrm>
            <a:off x="7035691" y="3814992"/>
            <a:ext cx="1543930" cy="793506"/>
            <a:chOff x="426216" y="535092"/>
            <a:chExt cx="1543930" cy="793506"/>
          </a:xfrm>
        </p:grpSpPr>
        <p:sp>
          <p:nvSpPr>
            <p:cNvPr id="843" name="Google Shape;843;p57"/>
            <p:cNvSpPr/>
            <p:nvPr/>
          </p:nvSpPr>
          <p:spPr>
            <a:xfrm rot="-190317">
              <a:off x="444749" y="576236"/>
              <a:ext cx="1506864" cy="711218"/>
            </a:xfrm>
            <a:custGeom>
              <a:avLst/>
              <a:gdLst/>
              <a:ahLst/>
              <a:cxnLst/>
              <a:rect l="l" t="t" r="r" b="b"/>
              <a:pathLst>
                <a:path w="99557" h="55457" extrusionOk="0">
                  <a:moveTo>
                    <a:pt x="14167" y="0"/>
                  </a:moveTo>
                  <a:lnTo>
                    <a:pt x="1" y="27709"/>
                  </a:lnTo>
                  <a:lnTo>
                    <a:pt x="14167" y="55456"/>
                  </a:lnTo>
                  <a:lnTo>
                    <a:pt x="85351" y="55456"/>
                  </a:lnTo>
                  <a:lnTo>
                    <a:pt x="99557" y="27709"/>
                  </a:lnTo>
                  <a:lnTo>
                    <a:pt x="853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38100" dir="294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7"/>
            <p:cNvSpPr/>
            <p:nvPr/>
          </p:nvSpPr>
          <p:spPr>
            <a:xfrm rot="-190531">
              <a:off x="783788" y="824267"/>
              <a:ext cx="828798" cy="215168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rPr>
                <a:t>PUSH</a:t>
              </a:r>
            </a:p>
          </p:txBody>
        </p:sp>
      </p:grpSp>
      <p:grpSp>
        <p:nvGrpSpPr>
          <p:cNvPr id="845" name="Google Shape;845;p57"/>
          <p:cNvGrpSpPr/>
          <p:nvPr/>
        </p:nvGrpSpPr>
        <p:grpSpPr>
          <a:xfrm>
            <a:off x="7554075" y="386950"/>
            <a:ext cx="1589914" cy="296100"/>
            <a:chOff x="7554075" y="386950"/>
            <a:chExt cx="1589914" cy="296100"/>
          </a:xfrm>
        </p:grpSpPr>
        <p:cxnSp>
          <p:nvCxnSpPr>
            <p:cNvPr id="846" name="Google Shape;846;p57"/>
            <p:cNvCxnSpPr/>
            <p:nvPr/>
          </p:nvCxnSpPr>
          <p:spPr>
            <a:xfrm>
              <a:off x="8310589" y="535000"/>
              <a:ext cx="833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47" name="Google Shape;847;p57"/>
            <p:cNvSpPr txBox="1"/>
            <p:nvPr/>
          </p:nvSpPr>
          <p:spPr>
            <a:xfrm>
              <a:off x="7554075" y="386950"/>
              <a:ext cx="7191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lt2"/>
                  </a:solidFill>
                  <a:latin typeface="Work Sans"/>
                  <a:ea typeface="Work Sans"/>
                  <a:cs typeface="Work Sans"/>
                  <a:sym typeface="Work Sans"/>
                </a:rPr>
                <a:t>2025</a:t>
              </a:r>
              <a:endParaRPr sz="1700" b="1" dirty="0">
                <a:solidFill>
                  <a:schemeClr val="lt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848" name="Google Shape;848;p57"/>
          <p:cNvGrpSpPr/>
          <p:nvPr/>
        </p:nvGrpSpPr>
        <p:grpSpPr>
          <a:xfrm>
            <a:off x="426211" y="491208"/>
            <a:ext cx="861573" cy="1074990"/>
            <a:chOff x="715111" y="1643696"/>
            <a:chExt cx="861573" cy="1074990"/>
          </a:xfrm>
        </p:grpSpPr>
        <p:grpSp>
          <p:nvGrpSpPr>
            <p:cNvPr id="849" name="Google Shape;849;p57"/>
            <p:cNvGrpSpPr/>
            <p:nvPr/>
          </p:nvGrpSpPr>
          <p:grpSpPr>
            <a:xfrm>
              <a:off x="715111" y="1643696"/>
              <a:ext cx="861573" cy="1074990"/>
              <a:chOff x="8868225" y="2092875"/>
              <a:chExt cx="995383" cy="1241946"/>
            </a:xfrm>
          </p:grpSpPr>
          <p:sp>
            <p:nvSpPr>
              <p:cNvPr id="850" name="Google Shape;850;p57"/>
              <p:cNvSpPr/>
              <p:nvPr/>
            </p:nvSpPr>
            <p:spPr>
              <a:xfrm>
                <a:off x="8868225" y="2092875"/>
                <a:ext cx="995383" cy="1241946"/>
              </a:xfrm>
              <a:custGeom>
                <a:avLst/>
                <a:gdLst/>
                <a:ahLst/>
                <a:cxnLst/>
                <a:rect l="l" t="t" r="r" b="b"/>
                <a:pathLst>
                  <a:path w="47626" h="77561" extrusionOk="0">
                    <a:moveTo>
                      <a:pt x="0" y="0"/>
                    </a:moveTo>
                    <a:lnTo>
                      <a:pt x="0" y="53830"/>
                    </a:lnTo>
                    <a:cubicBezTo>
                      <a:pt x="0" y="66866"/>
                      <a:pt x="11022" y="77561"/>
                      <a:pt x="24085" y="77561"/>
                    </a:cubicBezTo>
                    <a:lnTo>
                      <a:pt x="24139" y="77561"/>
                    </a:lnTo>
                    <a:cubicBezTo>
                      <a:pt x="37202" y="77561"/>
                      <a:pt x="47625" y="66866"/>
                      <a:pt x="47625" y="53830"/>
                    </a:cubicBezTo>
                    <a:lnTo>
                      <a:pt x="476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354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51" name="Google Shape;851;p57"/>
              <p:cNvCxnSpPr/>
              <p:nvPr/>
            </p:nvCxnSpPr>
            <p:spPr>
              <a:xfrm>
                <a:off x="8949217" y="2226849"/>
                <a:ext cx="833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52" name="Google Shape;852;p57"/>
            <p:cNvGrpSpPr/>
            <p:nvPr/>
          </p:nvGrpSpPr>
          <p:grpSpPr>
            <a:xfrm rot="189362">
              <a:off x="934461" y="2001151"/>
              <a:ext cx="422891" cy="359543"/>
              <a:chOff x="4763754" y="2386919"/>
              <a:chExt cx="427984" cy="363874"/>
            </a:xfrm>
          </p:grpSpPr>
          <p:sp>
            <p:nvSpPr>
              <p:cNvPr id="853" name="Google Shape;853;p57"/>
              <p:cNvSpPr/>
              <p:nvPr/>
            </p:nvSpPr>
            <p:spPr>
              <a:xfrm>
                <a:off x="4763754" y="2386919"/>
                <a:ext cx="427984" cy="363874"/>
              </a:xfrm>
              <a:custGeom>
                <a:avLst/>
                <a:gdLst/>
                <a:ahLst/>
                <a:cxnLst/>
                <a:rect l="l" t="t" r="r" b="b"/>
                <a:pathLst>
                  <a:path w="12250" h="10415" extrusionOk="0">
                    <a:moveTo>
                      <a:pt x="8669" y="1001"/>
                    </a:moveTo>
                    <a:lnTo>
                      <a:pt x="8812" y="1073"/>
                    </a:lnTo>
                    <a:cubicBezTo>
                      <a:pt x="9336" y="1382"/>
                      <a:pt x="9788" y="1787"/>
                      <a:pt x="10146" y="2239"/>
                    </a:cubicBezTo>
                    <a:cubicBezTo>
                      <a:pt x="9981" y="2380"/>
                      <a:pt x="9771" y="2474"/>
                      <a:pt x="9538" y="2477"/>
                    </a:cubicBezTo>
                    <a:lnTo>
                      <a:pt x="9538" y="2477"/>
                    </a:lnTo>
                    <a:cubicBezTo>
                      <a:pt x="8996" y="2471"/>
                      <a:pt x="8550" y="2045"/>
                      <a:pt x="8526" y="1501"/>
                    </a:cubicBezTo>
                    <a:cubicBezTo>
                      <a:pt x="8526" y="1334"/>
                      <a:pt x="8574" y="1144"/>
                      <a:pt x="8669" y="1001"/>
                    </a:cubicBezTo>
                    <a:close/>
                    <a:moveTo>
                      <a:pt x="3192" y="1596"/>
                    </a:moveTo>
                    <a:lnTo>
                      <a:pt x="3192" y="1596"/>
                    </a:lnTo>
                    <a:cubicBezTo>
                      <a:pt x="3144" y="1954"/>
                      <a:pt x="3120" y="2287"/>
                      <a:pt x="3120" y="2644"/>
                    </a:cubicBezTo>
                    <a:cubicBezTo>
                      <a:pt x="3144" y="4192"/>
                      <a:pt x="3787" y="5669"/>
                      <a:pt x="4906" y="6717"/>
                    </a:cubicBezTo>
                    <a:cubicBezTo>
                      <a:pt x="5692" y="7502"/>
                      <a:pt x="6716" y="8026"/>
                      <a:pt x="7788" y="8241"/>
                    </a:cubicBezTo>
                    <a:cubicBezTo>
                      <a:pt x="8169" y="8312"/>
                      <a:pt x="8556" y="8348"/>
                      <a:pt x="8943" y="8348"/>
                    </a:cubicBezTo>
                    <a:cubicBezTo>
                      <a:pt x="9330" y="8348"/>
                      <a:pt x="9717" y="8312"/>
                      <a:pt x="10098" y="8241"/>
                    </a:cubicBezTo>
                    <a:lnTo>
                      <a:pt x="10098" y="8241"/>
                    </a:lnTo>
                    <a:cubicBezTo>
                      <a:pt x="9931" y="8431"/>
                      <a:pt x="9764" y="8598"/>
                      <a:pt x="9598" y="8765"/>
                    </a:cubicBezTo>
                    <a:cubicBezTo>
                      <a:pt x="9026" y="8955"/>
                      <a:pt x="8431" y="9074"/>
                      <a:pt x="7836" y="9074"/>
                    </a:cubicBezTo>
                    <a:cubicBezTo>
                      <a:pt x="7792" y="9075"/>
                      <a:pt x="7748" y="9076"/>
                      <a:pt x="7704" y="9076"/>
                    </a:cubicBezTo>
                    <a:cubicBezTo>
                      <a:pt x="4763" y="9076"/>
                      <a:pt x="2357" y="6721"/>
                      <a:pt x="2311" y="3787"/>
                    </a:cubicBezTo>
                    <a:cubicBezTo>
                      <a:pt x="2311" y="3335"/>
                      <a:pt x="2358" y="2882"/>
                      <a:pt x="2453" y="2430"/>
                    </a:cubicBezTo>
                    <a:cubicBezTo>
                      <a:pt x="2668" y="2144"/>
                      <a:pt x="2906" y="1858"/>
                      <a:pt x="3192" y="1596"/>
                    </a:cubicBezTo>
                    <a:close/>
                    <a:moveTo>
                      <a:pt x="1882" y="3430"/>
                    </a:moveTo>
                    <a:lnTo>
                      <a:pt x="1882" y="3787"/>
                    </a:lnTo>
                    <a:cubicBezTo>
                      <a:pt x="1929" y="6958"/>
                      <a:pt x="4524" y="9480"/>
                      <a:pt x="7680" y="9480"/>
                    </a:cubicBezTo>
                    <a:cubicBezTo>
                      <a:pt x="7724" y="9480"/>
                      <a:pt x="7768" y="9480"/>
                      <a:pt x="7812" y="9479"/>
                    </a:cubicBezTo>
                    <a:cubicBezTo>
                      <a:pt x="8097" y="9479"/>
                      <a:pt x="8383" y="9455"/>
                      <a:pt x="8669" y="9408"/>
                    </a:cubicBezTo>
                    <a:lnTo>
                      <a:pt x="8669" y="9408"/>
                    </a:lnTo>
                    <a:cubicBezTo>
                      <a:pt x="8312" y="9598"/>
                      <a:pt x="7931" y="9765"/>
                      <a:pt x="7550" y="9860"/>
                    </a:cubicBezTo>
                    <a:cubicBezTo>
                      <a:pt x="7134" y="9967"/>
                      <a:pt x="6724" y="10017"/>
                      <a:pt x="6326" y="10017"/>
                    </a:cubicBezTo>
                    <a:cubicBezTo>
                      <a:pt x="3074" y="10017"/>
                      <a:pt x="588" y="6676"/>
                      <a:pt x="1882" y="3430"/>
                    </a:cubicBezTo>
                    <a:close/>
                    <a:moveTo>
                      <a:pt x="6383" y="1"/>
                    </a:moveTo>
                    <a:cubicBezTo>
                      <a:pt x="6288" y="1"/>
                      <a:pt x="6192" y="96"/>
                      <a:pt x="6192" y="191"/>
                    </a:cubicBezTo>
                    <a:cubicBezTo>
                      <a:pt x="6192" y="310"/>
                      <a:pt x="6264" y="406"/>
                      <a:pt x="6383" y="406"/>
                    </a:cubicBezTo>
                    <a:cubicBezTo>
                      <a:pt x="7050" y="406"/>
                      <a:pt x="7693" y="549"/>
                      <a:pt x="8288" y="811"/>
                    </a:cubicBezTo>
                    <a:cubicBezTo>
                      <a:pt x="7859" y="1644"/>
                      <a:pt x="8336" y="2668"/>
                      <a:pt x="9241" y="2859"/>
                    </a:cubicBezTo>
                    <a:cubicBezTo>
                      <a:pt x="9336" y="2882"/>
                      <a:pt x="9455" y="2882"/>
                      <a:pt x="9550" y="2882"/>
                    </a:cubicBezTo>
                    <a:cubicBezTo>
                      <a:pt x="9860" y="2882"/>
                      <a:pt x="10146" y="2763"/>
                      <a:pt x="10384" y="2573"/>
                    </a:cubicBezTo>
                    <a:cubicBezTo>
                      <a:pt x="10669" y="3025"/>
                      <a:pt x="10884" y="3502"/>
                      <a:pt x="11003" y="4025"/>
                    </a:cubicBezTo>
                    <a:cubicBezTo>
                      <a:pt x="11336" y="5264"/>
                      <a:pt x="11146" y="6574"/>
                      <a:pt x="10479" y="7669"/>
                    </a:cubicBezTo>
                    <a:lnTo>
                      <a:pt x="10431" y="7717"/>
                    </a:lnTo>
                    <a:cubicBezTo>
                      <a:pt x="9911" y="7869"/>
                      <a:pt x="9394" y="7940"/>
                      <a:pt x="8892" y="7940"/>
                    </a:cubicBezTo>
                    <a:cubicBezTo>
                      <a:pt x="5532" y="7940"/>
                      <a:pt x="2798" y="4758"/>
                      <a:pt x="3668" y="1215"/>
                    </a:cubicBezTo>
                    <a:cubicBezTo>
                      <a:pt x="3978" y="1025"/>
                      <a:pt x="4311" y="858"/>
                      <a:pt x="4644" y="715"/>
                    </a:cubicBezTo>
                    <a:cubicBezTo>
                      <a:pt x="4912" y="653"/>
                      <a:pt x="4824" y="307"/>
                      <a:pt x="4610" y="307"/>
                    </a:cubicBezTo>
                    <a:cubicBezTo>
                      <a:pt x="4576" y="307"/>
                      <a:pt x="4540" y="315"/>
                      <a:pt x="4501" y="334"/>
                    </a:cubicBezTo>
                    <a:cubicBezTo>
                      <a:pt x="3406" y="763"/>
                      <a:pt x="2477" y="1525"/>
                      <a:pt x="1882" y="2549"/>
                    </a:cubicBezTo>
                    <a:cubicBezTo>
                      <a:pt x="1" y="5740"/>
                      <a:pt x="1953" y="9812"/>
                      <a:pt x="5621" y="10360"/>
                    </a:cubicBezTo>
                    <a:cubicBezTo>
                      <a:pt x="5877" y="10397"/>
                      <a:pt x="6129" y="10414"/>
                      <a:pt x="6378" y="10414"/>
                    </a:cubicBezTo>
                    <a:cubicBezTo>
                      <a:pt x="9691" y="10414"/>
                      <a:pt x="12250" y="7275"/>
                      <a:pt x="11408" y="3930"/>
                    </a:cubicBezTo>
                    <a:cubicBezTo>
                      <a:pt x="10836" y="1620"/>
                      <a:pt x="8764" y="1"/>
                      <a:pt x="63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57"/>
              <p:cNvSpPr/>
              <p:nvPr/>
            </p:nvSpPr>
            <p:spPr>
              <a:xfrm>
                <a:off x="4947633" y="2389435"/>
                <a:ext cx="14185" cy="1418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191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10"/>
                      <a:pt x="96" y="405"/>
                      <a:pt x="191" y="405"/>
                    </a:cubicBezTo>
                    <a:cubicBezTo>
                      <a:pt x="310" y="405"/>
                      <a:pt x="405" y="310"/>
                      <a:pt x="405" y="215"/>
                    </a:cubicBezTo>
                    <a:cubicBezTo>
                      <a:pt x="405" y="96"/>
                      <a:pt x="310" y="0"/>
                      <a:pt x="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71673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7"/>
          <p:cNvSpPr txBox="1">
            <a:spLocks noGrp="1"/>
          </p:cNvSpPr>
          <p:nvPr>
            <p:ph type="title"/>
          </p:nvPr>
        </p:nvSpPr>
        <p:spPr>
          <a:xfrm>
            <a:off x="5287474" y="1212650"/>
            <a:ext cx="3774229" cy="22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sz="4400" dirty="0" err="1"/>
              <a:t>Спасибо</a:t>
            </a:r>
            <a:r>
              <a:rPr lang="kk-KZ" sz="4400" dirty="0"/>
              <a:t> </a:t>
            </a:r>
            <a:br>
              <a:rPr lang="kk-KZ" sz="4400" dirty="0"/>
            </a:br>
            <a:r>
              <a:rPr lang="kk-KZ" sz="4400" dirty="0" err="1">
                <a:solidFill>
                  <a:schemeClr val="accent3"/>
                </a:solidFill>
              </a:rPr>
              <a:t>за</a:t>
            </a:r>
            <a:r>
              <a:rPr lang="en" sz="4400" dirty="0">
                <a:solidFill>
                  <a:schemeClr val="accent3"/>
                </a:solidFill>
              </a:rPr>
              <a:t> </a:t>
            </a:r>
            <a:r>
              <a:rPr lang="kk-KZ" sz="4400" dirty="0" err="1">
                <a:solidFill>
                  <a:schemeClr val="accent3"/>
                </a:solidFill>
              </a:rPr>
              <a:t>Внимание</a:t>
            </a:r>
            <a:endParaRPr sz="4400" dirty="0">
              <a:solidFill>
                <a:schemeClr val="accent3"/>
              </a:solidFill>
            </a:endParaRPr>
          </a:p>
        </p:txBody>
      </p:sp>
      <p:grpSp>
        <p:nvGrpSpPr>
          <p:cNvPr id="543" name="Google Shape;543;p47"/>
          <p:cNvGrpSpPr/>
          <p:nvPr/>
        </p:nvGrpSpPr>
        <p:grpSpPr>
          <a:xfrm>
            <a:off x="7294350" y="3569750"/>
            <a:ext cx="995383" cy="1241946"/>
            <a:chOff x="8868225" y="2092875"/>
            <a:chExt cx="995383" cy="1241946"/>
          </a:xfrm>
        </p:grpSpPr>
        <p:sp>
          <p:nvSpPr>
            <p:cNvPr id="544" name="Google Shape;544;p47"/>
            <p:cNvSpPr/>
            <p:nvPr/>
          </p:nvSpPr>
          <p:spPr>
            <a:xfrm>
              <a:off x="8868225" y="2092875"/>
              <a:ext cx="995383" cy="1241946"/>
            </a:xfrm>
            <a:custGeom>
              <a:avLst/>
              <a:gdLst/>
              <a:ahLst/>
              <a:cxnLst/>
              <a:rect l="l" t="t" r="r" b="b"/>
              <a:pathLst>
                <a:path w="47626" h="77561" extrusionOk="0">
                  <a:moveTo>
                    <a:pt x="0" y="0"/>
                  </a:moveTo>
                  <a:lnTo>
                    <a:pt x="0" y="53830"/>
                  </a:lnTo>
                  <a:cubicBezTo>
                    <a:pt x="0" y="66866"/>
                    <a:pt x="11022" y="77561"/>
                    <a:pt x="24085" y="77561"/>
                  </a:cubicBezTo>
                  <a:lnTo>
                    <a:pt x="24139" y="77561"/>
                  </a:lnTo>
                  <a:cubicBezTo>
                    <a:pt x="37202" y="77561"/>
                    <a:pt x="47625" y="66866"/>
                    <a:pt x="47625" y="53830"/>
                  </a:cubicBezTo>
                  <a:lnTo>
                    <a:pt x="476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354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5" name="Google Shape;545;p47"/>
            <p:cNvGrpSpPr/>
            <p:nvPr/>
          </p:nvGrpSpPr>
          <p:grpSpPr>
            <a:xfrm>
              <a:off x="9120464" y="2389505"/>
              <a:ext cx="490904" cy="648677"/>
              <a:chOff x="8183450" y="519367"/>
              <a:chExt cx="490904" cy="648678"/>
            </a:xfrm>
          </p:grpSpPr>
          <p:sp>
            <p:nvSpPr>
              <p:cNvPr id="546" name="Google Shape;546;p47"/>
              <p:cNvSpPr/>
              <p:nvPr/>
            </p:nvSpPr>
            <p:spPr>
              <a:xfrm>
                <a:off x="8183450" y="519367"/>
                <a:ext cx="490904" cy="289510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1" i="0" dirty="0">
                    <a:ln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  <a:noFill/>
                    <a:latin typeface="Work Sans"/>
                  </a:rPr>
                  <a:t>20</a:t>
                </a:r>
              </a:p>
            </p:txBody>
          </p:sp>
          <p:sp>
            <p:nvSpPr>
              <p:cNvPr id="547" name="Google Shape;547;p47"/>
              <p:cNvSpPr/>
              <p:nvPr/>
            </p:nvSpPr>
            <p:spPr>
              <a:xfrm>
                <a:off x="8183450" y="882792"/>
                <a:ext cx="473448" cy="2852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1" i="0" dirty="0">
                    <a:ln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  <a:noFill/>
                    <a:latin typeface="Work Sans"/>
                  </a:rPr>
                  <a:t>2</a:t>
                </a:r>
                <a:r>
                  <a:rPr lang="en-US" b="1" dirty="0">
                    <a:ln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  <a:noFill/>
                    <a:latin typeface="Work Sans"/>
                  </a:rPr>
                  <a:t>5</a:t>
                </a:r>
                <a:endParaRPr b="1" i="0" dirty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endParaRPr>
              </a:p>
            </p:txBody>
          </p:sp>
        </p:grpSp>
        <p:cxnSp>
          <p:nvCxnSpPr>
            <p:cNvPr id="548" name="Google Shape;548;p47"/>
            <p:cNvCxnSpPr/>
            <p:nvPr/>
          </p:nvCxnSpPr>
          <p:spPr>
            <a:xfrm>
              <a:off x="8949217" y="2226849"/>
              <a:ext cx="833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7" name="Google Shape;597;p49"/>
          <p:cNvGrpSpPr/>
          <p:nvPr/>
        </p:nvGrpSpPr>
        <p:grpSpPr>
          <a:xfrm>
            <a:off x="4804796" y="2110207"/>
            <a:ext cx="490807" cy="490807"/>
            <a:chOff x="2676100" y="832575"/>
            <a:chExt cx="483125" cy="483125"/>
          </a:xfrm>
        </p:grpSpPr>
        <p:sp>
          <p:nvSpPr>
            <p:cNvPr id="598" name="Google Shape;598;p49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" name="Google Shape;599;p49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" name="Google Shape;600;p49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1" name="Google Shape;601;p49"/>
          <p:cNvSpPr/>
          <p:nvPr/>
        </p:nvSpPr>
        <p:spPr>
          <a:xfrm>
            <a:off x="3846288" y="3499540"/>
            <a:ext cx="444943" cy="426432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2" name="Google Shape;602;p49"/>
          <p:cNvGrpSpPr/>
          <p:nvPr/>
        </p:nvGrpSpPr>
        <p:grpSpPr>
          <a:xfrm>
            <a:off x="3823347" y="2110868"/>
            <a:ext cx="490831" cy="489484"/>
            <a:chOff x="-30805300" y="1938725"/>
            <a:chExt cx="291450" cy="290650"/>
          </a:xfrm>
        </p:grpSpPr>
        <p:sp>
          <p:nvSpPr>
            <p:cNvPr id="603" name="Google Shape;603;p49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9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49"/>
          <p:cNvGrpSpPr/>
          <p:nvPr/>
        </p:nvGrpSpPr>
        <p:grpSpPr>
          <a:xfrm>
            <a:off x="4804801" y="3452306"/>
            <a:ext cx="490810" cy="520900"/>
            <a:chOff x="-10019125" y="2490075"/>
            <a:chExt cx="333975" cy="354450"/>
          </a:xfrm>
        </p:grpSpPr>
        <p:sp>
          <p:nvSpPr>
            <p:cNvPr id="606" name="Google Shape;606;p49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9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9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9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9"/>
          <p:cNvSpPr txBox="1">
            <a:spLocks noGrp="1"/>
          </p:cNvSpPr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Какая</a:t>
            </a:r>
            <a:r>
              <a:rPr lang="en" dirty="0"/>
              <a:t> </a:t>
            </a:r>
            <a:r>
              <a:rPr lang="kk-KZ" dirty="0" err="1">
                <a:solidFill>
                  <a:schemeClr val="accent3"/>
                </a:solidFill>
              </a:rPr>
              <a:t>Боль</a:t>
            </a:r>
            <a:r>
              <a:rPr lang="kk-KZ" dirty="0">
                <a:solidFill>
                  <a:schemeClr val="accent3"/>
                </a:solidFill>
              </a:rPr>
              <a:t>?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612" name="Google Shape;612;p49"/>
          <p:cNvSpPr txBox="1">
            <a:spLocks noGrp="1"/>
          </p:cNvSpPr>
          <p:nvPr>
            <p:ph type="subTitle" idx="2"/>
          </p:nvPr>
        </p:nvSpPr>
        <p:spPr>
          <a:xfrm>
            <a:off x="5519075" y="1814279"/>
            <a:ext cx="2846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Изолированность</a:t>
            </a:r>
            <a:endParaRPr dirty="0"/>
          </a:p>
        </p:txBody>
      </p:sp>
      <p:sp>
        <p:nvSpPr>
          <p:cNvPr id="613" name="Google Shape;613;p49"/>
          <p:cNvSpPr txBox="1">
            <a:spLocks noGrp="1"/>
          </p:cNvSpPr>
          <p:nvPr>
            <p:ph type="subTitle" idx="3"/>
          </p:nvPr>
        </p:nvSpPr>
        <p:spPr>
          <a:xfrm>
            <a:off x="5528043" y="3612098"/>
            <a:ext cx="2846700" cy="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Нет мотивации и социальной вовлечённости.</a:t>
            </a:r>
            <a:endParaRPr dirty="0"/>
          </a:p>
        </p:txBody>
      </p:sp>
      <p:sp>
        <p:nvSpPr>
          <p:cNvPr id="614" name="Google Shape;614;p49"/>
          <p:cNvSpPr txBox="1">
            <a:spLocks noGrp="1"/>
          </p:cNvSpPr>
          <p:nvPr>
            <p:ph type="subTitle" idx="4"/>
          </p:nvPr>
        </p:nvSpPr>
        <p:spPr>
          <a:xfrm>
            <a:off x="5522067" y="3163379"/>
            <a:ext cx="2846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Вовлеченность</a:t>
            </a:r>
            <a:endParaRPr dirty="0"/>
          </a:p>
        </p:txBody>
      </p:sp>
      <p:cxnSp>
        <p:nvCxnSpPr>
          <p:cNvPr id="615" name="Google Shape;615;p49"/>
          <p:cNvCxnSpPr/>
          <p:nvPr/>
        </p:nvCxnSpPr>
        <p:spPr>
          <a:xfrm>
            <a:off x="7371300" y="46085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6" name="Google Shape;616;p49"/>
          <p:cNvSpPr txBox="1">
            <a:spLocks noGrp="1"/>
          </p:cNvSpPr>
          <p:nvPr>
            <p:ph type="subTitle" idx="5"/>
          </p:nvPr>
        </p:nvSpPr>
        <p:spPr>
          <a:xfrm>
            <a:off x="775208" y="2262998"/>
            <a:ext cx="2837700" cy="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60% пользователей бросают спорт через 1 месяц.</a:t>
            </a:r>
            <a:endParaRPr dirty="0"/>
          </a:p>
        </p:txBody>
      </p:sp>
      <p:sp>
        <p:nvSpPr>
          <p:cNvPr id="617" name="Google Shape;617;p49"/>
          <p:cNvSpPr txBox="1">
            <a:spLocks noGrp="1"/>
          </p:cNvSpPr>
          <p:nvPr>
            <p:ph type="subTitle" idx="6"/>
          </p:nvPr>
        </p:nvSpPr>
        <p:spPr>
          <a:xfrm>
            <a:off x="769250" y="1814279"/>
            <a:ext cx="2837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/>
              <a:t>Дисциплина</a:t>
            </a:r>
            <a:endParaRPr dirty="0"/>
          </a:p>
        </p:txBody>
      </p:sp>
      <p:sp>
        <p:nvSpPr>
          <p:cNvPr id="618" name="Google Shape;618;p49"/>
          <p:cNvSpPr txBox="1">
            <a:spLocks noGrp="1"/>
          </p:cNvSpPr>
          <p:nvPr>
            <p:ph type="subTitle" idx="7"/>
          </p:nvPr>
        </p:nvSpPr>
        <p:spPr>
          <a:xfrm>
            <a:off x="0" y="3612098"/>
            <a:ext cx="3615891" cy="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/>
            <a:r>
              <a:rPr lang="ru-RU" dirty="0"/>
              <a:t>Фитнес-клубам и брендам сложно работать с пользователями напрямую.</a:t>
            </a:r>
          </a:p>
        </p:txBody>
      </p:sp>
      <p:sp>
        <p:nvSpPr>
          <p:cNvPr id="619" name="Google Shape;619;p49"/>
          <p:cNvSpPr txBox="1">
            <a:spLocks noGrp="1"/>
          </p:cNvSpPr>
          <p:nvPr>
            <p:ph type="subTitle" idx="8"/>
          </p:nvPr>
        </p:nvSpPr>
        <p:spPr>
          <a:xfrm>
            <a:off x="772233" y="3163379"/>
            <a:ext cx="2837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Взаимодействие</a:t>
            </a:r>
            <a:endParaRPr dirty="0"/>
          </a:p>
        </p:txBody>
      </p:sp>
      <p:grpSp>
        <p:nvGrpSpPr>
          <p:cNvPr id="620" name="Google Shape;620;p49"/>
          <p:cNvGrpSpPr/>
          <p:nvPr/>
        </p:nvGrpSpPr>
        <p:grpSpPr>
          <a:xfrm>
            <a:off x="7444032" y="66781"/>
            <a:ext cx="1626992" cy="1159770"/>
            <a:chOff x="7444032" y="66781"/>
            <a:chExt cx="1626992" cy="1159770"/>
          </a:xfrm>
        </p:grpSpPr>
        <p:grpSp>
          <p:nvGrpSpPr>
            <p:cNvPr id="621" name="Google Shape;621;p49"/>
            <p:cNvGrpSpPr/>
            <p:nvPr/>
          </p:nvGrpSpPr>
          <p:grpSpPr>
            <a:xfrm rot="-280045">
              <a:off x="7483667" y="128031"/>
              <a:ext cx="1547720" cy="1037269"/>
              <a:chOff x="227125" y="4489100"/>
              <a:chExt cx="1497513" cy="1003621"/>
            </a:xfrm>
          </p:grpSpPr>
          <p:grpSp>
            <p:nvGrpSpPr>
              <p:cNvPr id="622" name="Google Shape;622;p49"/>
              <p:cNvGrpSpPr/>
              <p:nvPr/>
            </p:nvGrpSpPr>
            <p:grpSpPr>
              <a:xfrm>
                <a:off x="227125" y="4719890"/>
                <a:ext cx="1497513" cy="537491"/>
                <a:chOff x="227125" y="4719890"/>
                <a:chExt cx="1497513" cy="537491"/>
              </a:xfrm>
            </p:grpSpPr>
            <p:sp>
              <p:nvSpPr>
                <p:cNvPr id="623" name="Google Shape;623;p49"/>
                <p:cNvSpPr/>
                <p:nvPr/>
              </p:nvSpPr>
              <p:spPr>
                <a:xfrm>
                  <a:off x="227125" y="4719890"/>
                  <a:ext cx="717377" cy="537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5" h="12928" extrusionOk="0">
                      <a:moveTo>
                        <a:pt x="1334" y="1"/>
                      </a:moveTo>
                      <a:lnTo>
                        <a:pt x="1" y="6478"/>
                      </a:lnTo>
                      <a:lnTo>
                        <a:pt x="1334" y="12928"/>
                      </a:lnTo>
                      <a:lnTo>
                        <a:pt x="17255" y="12928"/>
                      </a:lnTo>
                      <a:lnTo>
                        <a:pt x="1725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7150" dist="38100" dir="3300000" algn="bl" rotWithShape="0">
                    <a:schemeClr val="accent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49"/>
                <p:cNvSpPr/>
                <p:nvPr/>
              </p:nvSpPr>
              <p:spPr>
                <a:xfrm>
                  <a:off x="975306" y="4719899"/>
                  <a:ext cx="749332" cy="537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8" h="12928" extrusionOk="0">
                      <a:moveTo>
                        <a:pt x="1" y="1"/>
                      </a:moveTo>
                      <a:lnTo>
                        <a:pt x="1" y="12928"/>
                      </a:lnTo>
                      <a:lnTo>
                        <a:pt x="15894" y="12928"/>
                      </a:lnTo>
                      <a:lnTo>
                        <a:pt x="17227" y="6478"/>
                      </a:lnTo>
                      <a:lnTo>
                        <a:pt x="1589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7150" dist="38100" dir="3300000" algn="bl" rotWithShape="0">
                    <a:schemeClr val="accent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5" name="Google Shape;625;p49"/>
              <p:cNvSpPr/>
              <p:nvPr/>
            </p:nvSpPr>
            <p:spPr>
              <a:xfrm>
                <a:off x="470386" y="4489100"/>
                <a:ext cx="1043241" cy="1003621"/>
              </a:xfrm>
              <a:custGeom>
                <a:avLst/>
                <a:gdLst/>
                <a:ahLst/>
                <a:cxnLst/>
                <a:rect l="l" t="t" r="r" b="b"/>
                <a:pathLst>
                  <a:path w="25093" h="24140" extrusionOk="0">
                    <a:moveTo>
                      <a:pt x="12082" y="0"/>
                    </a:moveTo>
                    <a:cubicBezTo>
                      <a:pt x="10526" y="0"/>
                      <a:pt x="8956" y="303"/>
                      <a:pt x="7458" y="925"/>
                    </a:cubicBezTo>
                    <a:cubicBezTo>
                      <a:pt x="2940" y="2776"/>
                      <a:pt x="1" y="7185"/>
                      <a:pt x="1" y="12083"/>
                    </a:cubicBezTo>
                    <a:cubicBezTo>
                      <a:pt x="1" y="18724"/>
                      <a:pt x="5417" y="24139"/>
                      <a:pt x="12084" y="24139"/>
                    </a:cubicBezTo>
                    <a:cubicBezTo>
                      <a:pt x="16955" y="24139"/>
                      <a:pt x="21364" y="21200"/>
                      <a:pt x="23215" y="16682"/>
                    </a:cubicBezTo>
                    <a:cubicBezTo>
                      <a:pt x="25092" y="12192"/>
                      <a:pt x="24058" y="6994"/>
                      <a:pt x="20602" y="3538"/>
                    </a:cubicBezTo>
                    <a:cubicBezTo>
                      <a:pt x="18292" y="1228"/>
                      <a:pt x="15217" y="0"/>
                      <a:pt x="120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366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49"/>
              <p:cNvSpPr/>
              <p:nvPr/>
            </p:nvSpPr>
            <p:spPr>
              <a:xfrm>
                <a:off x="524726" y="4543482"/>
                <a:ext cx="930074" cy="894902"/>
              </a:xfrm>
              <a:custGeom>
                <a:avLst/>
                <a:gdLst/>
                <a:ahLst/>
                <a:cxnLst/>
                <a:rect l="l" t="t" r="r" b="b"/>
                <a:pathLst>
                  <a:path w="22371" h="21525" extrusionOk="0">
                    <a:moveTo>
                      <a:pt x="10749" y="0"/>
                    </a:moveTo>
                    <a:cubicBezTo>
                      <a:pt x="9366" y="0"/>
                      <a:pt x="7971" y="267"/>
                      <a:pt x="6640" y="815"/>
                    </a:cubicBezTo>
                    <a:cubicBezTo>
                      <a:pt x="2613" y="2475"/>
                      <a:pt x="0" y="6421"/>
                      <a:pt x="0" y="10775"/>
                    </a:cubicBezTo>
                    <a:cubicBezTo>
                      <a:pt x="0" y="16708"/>
                      <a:pt x="4817" y="21525"/>
                      <a:pt x="10777" y="21525"/>
                    </a:cubicBezTo>
                    <a:cubicBezTo>
                      <a:pt x="15104" y="21525"/>
                      <a:pt x="19050" y="18912"/>
                      <a:pt x="20710" y="14885"/>
                    </a:cubicBezTo>
                    <a:cubicBezTo>
                      <a:pt x="22370" y="10857"/>
                      <a:pt x="21445" y="6230"/>
                      <a:pt x="18370" y="3155"/>
                    </a:cubicBezTo>
                    <a:cubicBezTo>
                      <a:pt x="16310" y="1096"/>
                      <a:pt x="13555" y="0"/>
                      <a:pt x="107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27" name="Google Shape;627;p49"/>
            <p:cNvCxnSpPr/>
            <p:nvPr/>
          </p:nvCxnSpPr>
          <p:spPr>
            <a:xfrm rot="-280087">
              <a:off x="7957261" y="353769"/>
              <a:ext cx="552934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28" name="Google Shape;628;p49"/>
            <p:cNvSpPr/>
            <p:nvPr/>
          </p:nvSpPr>
          <p:spPr>
            <a:xfrm rot="-280146">
              <a:off x="7678485" y="536719"/>
              <a:ext cx="1158070" cy="219711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rPr>
                <a:t>ACTIVE</a:t>
              </a:r>
            </a:p>
          </p:txBody>
        </p:sp>
        <p:cxnSp>
          <p:nvCxnSpPr>
            <p:cNvPr id="629" name="Google Shape;629;p49"/>
            <p:cNvCxnSpPr/>
            <p:nvPr/>
          </p:nvCxnSpPr>
          <p:spPr>
            <a:xfrm rot="-280087">
              <a:off x="8005100" y="939379"/>
              <a:ext cx="552934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" name="Google Shape;613;p49">
            <a:extLst>
              <a:ext uri="{FF2B5EF4-FFF2-40B4-BE49-F238E27FC236}">
                <a16:creationId xmlns:a16="http://schemas.microsoft.com/office/drawing/2014/main" id="{97338C46-312B-1C14-D65B-9D59B208CCB2}"/>
              </a:ext>
            </a:extLst>
          </p:cNvPr>
          <p:cNvSpPr txBox="1">
            <a:spLocks/>
          </p:cNvSpPr>
          <p:nvPr/>
        </p:nvSpPr>
        <p:spPr>
          <a:xfrm>
            <a:off x="5528043" y="2251037"/>
            <a:ext cx="2846700" cy="5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ru-RU" dirty="0"/>
              <a:t>Трекинг-функции есть у всех, но они изолированы.</a:t>
            </a:r>
          </a:p>
          <a:p>
            <a:pPr marL="0" indent="0"/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>
            <a:spLocks noGrp="1"/>
          </p:cNvSpPr>
          <p:nvPr>
            <p:ph type="title"/>
          </p:nvPr>
        </p:nvSpPr>
        <p:spPr>
          <a:xfrm>
            <a:off x="3061001" y="2881410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3" name="Google Shape;283;p39"/>
          <p:cNvSpPr txBox="1">
            <a:spLocks noGrp="1"/>
          </p:cNvSpPr>
          <p:nvPr>
            <p:ph type="title" idx="2"/>
          </p:nvPr>
        </p:nvSpPr>
        <p:spPr>
          <a:xfrm>
            <a:off x="724727" y="2881410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4" name="Google Shape;284;p39"/>
          <p:cNvSpPr txBox="1">
            <a:spLocks noGrp="1"/>
          </p:cNvSpPr>
          <p:nvPr>
            <p:ph type="title" idx="3"/>
          </p:nvPr>
        </p:nvSpPr>
        <p:spPr>
          <a:xfrm>
            <a:off x="3061001" y="1183215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5" name="Google Shape;285;p39"/>
          <p:cNvSpPr txBox="1">
            <a:spLocks noGrp="1"/>
          </p:cNvSpPr>
          <p:nvPr>
            <p:ph type="title" idx="4"/>
          </p:nvPr>
        </p:nvSpPr>
        <p:spPr>
          <a:xfrm>
            <a:off x="724727" y="1183215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01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286" name="Google Shape;286;p39"/>
          <p:cNvPicPr preferRelativeResize="0"/>
          <p:nvPr/>
        </p:nvPicPr>
        <p:blipFill rotWithShape="1">
          <a:blip r:embed="rId3">
            <a:alphaModFix/>
          </a:blip>
          <a:srcRect l="21734" r="29944"/>
          <a:stretch/>
        </p:blipFill>
        <p:spPr>
          <a:xfrm>
            <a:off x="5968725" y="381438"/>
            <a:ext cx="3175275" cy="4380614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9"/>
          <p:cNvSpPr txBox="1">
            <a:spLocks noGrp="1"/>
          </p:cNvSpPr>
          <p:nvPr>
            <p:ph type="subTitle" idx="1"/>
          </p:nvPr>
        </p:nvSpPr>
        <p:spPr>
          <a:xfrm>
            <a:off x="726400" y="2175038"/>
            <a:ext cx="22527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Мобильное приложение + социальная платформа</a:t>
            </a:r>
            <a:endParaRPr dirty="0"/>
          </a:p>
        </p:txBody>
      </p:sp>
      <p:sp>
        <p:nvSpPr>
          <p:cNvPr id="288" name="Google Shape;288;p39"/>
          <p:cNvSpPr txBox="1">
            <a:spLocks noGrp="1"/>
          </p:cNvSpPr>
          <p:nvPr>
            <p:ph type="subTitle" idx="5"/>
          </p:nvPr>
        </p:nvSpPr>
        <p:spPr>
          <a:xfrm>
            <a:off x="3060997" y="2085389"/>
            <a:ext cx="2632203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Фичи: трекинг тренировок, друзья, </a:t>
            </a:r>
            <a:r>
              <a:rPr lang="ru-RU" dirty="0" err="1"/>
              <a:t>челленджи</a:t>
            </a:r>
            <a:r>
              <a:rPr lang="ru-RU" dirty="0"/>
              <a:t>, геймификация.</a:t>
            </a:r>
            <a:endParaRPr lang="en-US" dirty="0"/>
          </a:p>
        </p:txBody>
      </p:sp>
      <p:sp>
        <p:nvSpPr>
          <p:cNvPr id="291" name="Google Shape;291;p39"/>
          <p:cNvSpPr txBox="1">
            <a:spLocks noGrp="1"/>
          </p:cNvSpPr>
          <p:nvPr>
            <p:ph type="subTitle" idx="9"/>
          </p:nvPr>
        </p:nvSpPr>
        <p:spPr>
          <a:xfrm>
            <a:off x="2979100" y="3791994"/>
            <a:ext cx="225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/>
            <a:r>
              <a:rPr lang="ru-RU" dirty="0"/>
              <a:t>Интеграции с фитнес-клубами и брендами.</a:t>
            </a:r>
          </a:p>
        </p:txBody>
      </p:sp>
      <p:sp>
        <p:nvSpPr>
          <p:cNvPr id="293" name="Google Shape;293;p39"/>
          <p:cNvSpPr txBox="1">
            <a:spLocks noGrp="1"/>
          </p:cNvSpPr>
          <p:nvPr>
            <p:ph type="title" idx="15"/>
          </p:nvPr>
        </p:nvSpPr>
        <p:spPr>
          <a:xfrm>
            <a:off x="726400" y="535000"/>
            <a:ext cx="49668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Наше</a:t>
            </a:r>
            <a:r>
              <a:rPr lang="kk-KZ" dirty="0"/>
              <a:t> </a:t>
            </a:r>
            <a:r>
              <a:rPr lang="kk-KZ" dirty="0" err="1">
                <a:solidFill>
                  <a:schemeClr val="accent3"/>
                </a:solidFill>
              </a:rPr>
              <a:t>Решение</a:t>
            </a:r>
            <a:endParaRPr dirty="0">
              <a:solidFill>
                <a:schemeClr val="accent3"/>
              </a:solidFill>
            </a:endParaRPr>
          </a:p>
        </p:txBody>
      </p:sp>
      <p:grpSp>
        <p:nvGrpSpPr>
          <p:cNvPr id="294" name="Google Shape;294;p39"/>
          <p:cNvGrpSpPr/>
          <p:nvPr/>
        </p:nvGrpSpPr>
        <p:grpSpPr>
          <a:xfrm rot="499839">
            <a:off x="6145154" y="4168862"/>
            <a:ext cx="1361638" cy="800435"/>
            <a:chOff x="6031100" y="4101500"/>
            <a:chExt cx="1589700" cy="934500"/>
          </a:xfrm>
        </p:grpSpPr>
        <p:sp>
          <p:nvSpPr>
            <p:cNvPr id="295" name="Google Shape;295;p39"/>
            <p:cNvSpPr/>
            <p:nvPr/>
          </p:nvSpPr>
          <p:spPr>
            <a:xfrm>
              <a:off x="6031100" y="4101500"/>
              <a:ext cx="1589700" cy="934500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  <a:effectLst>
              <a:outerShdw blurRad="57150" dist="47625" dir="39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>
              <a:off x="6325300" y="4415480"/>
              <a:ext cx="1001393" cy="28951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 dirty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rPr>
                <a:t>202</a:t>
              </a:r>
              <a:r>
                <a:rPr lang="en-US" b="1" dirty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rPr>
                <a:t>5</a:t>
              </a:r>
              <a:endPara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endParaRPr>
            </a:p>
          </p:txBody>
        </p:sp>
      </p:grpSp>
      <p:sp>
        <p:nvSpPr>
          <p:cNvPr id="297" name="Google Shape;297;p39"/>
          <p:cNvSpPr/>
          <p:nvPr/>
        </p:nvSpPr>
        <p:spPr>
          <a:xfrm>
            <a:off x="3176744" y="1508785"/>
            <a:ext cx="782099" cy="405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02</a:t>
            </a:r>
          </a:p>
        </p:txBody>
      </p:sp>
      <p:sp>
        <p:nvSpPr>
          <p:cNvPr id="298" name="Google Shape;298;p39"/>
          <p:cNvSpPr txBox="1">
            <a:spLocks noGrp="1"/>
          </p:cNvSpPr>
          <p:nvPr>
            <p:ph type="subTitle" idx="8"/>
          </p:nvPr>
        </p:nvSpPr>
        <p:spPr>
          <a:xfrm>
            <a:off x="740586" y="3729532"/>
            <a:ext cx="22527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Персональные рекомендации на основе данных.</a:t>
            </a:r>
            <a:endParaRPr dirty="0"/>
          </a:p>
        </p:txBody>
      </p:sp>
      <p:sp>
        <p:nvSpPr>
          <p:cNvPr id="300" name="Google Shape;300;p39"/>
          <p:cNvSpPr/>
          <p:nvPr/>
        </p:nvSpPr>
        <p:spPr>
          <a:xfrm>
            <a:off x="825212" y="3199319"/>
            <a:ext cx="772586" cy="40534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03</a:t>
            </a:r>
          </a:p>
        </p:txBody>
      </p:sp>
      <p:sp>
        <p:nvSpPr>
          <p:cNvPr id="301" name="Google Shape;301;p39"/>
          <p:cNvSpPr/>
          <p:nvPr/>
        </p:nvSpPr>
        <p:spPr>
          <a:xfrm>
            <a:off x="3176751" y="3199319"/>
            <a:ext cx="824907" cy="40534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04</a:t>
            </a:r>
          </a:p>
        </p:txBody>
      </p:sp>
      <p:sp>
        <p:nvSpPr>
          <p:cNvPr id="302" name="Google Shape;302;p39"/>
          <p:cNvSpPr/>
          <p:nvPr/>
        </p:nvSpPr>
        <p:spPr>
          <a:xfrm>
            <a:off x="825206" y="1508785"/>
            <a:ext cx="647559" cy="405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01</a:t>
            </a:r>
          </a:p>
        </p:txBody>
      </p:sp>
      <p:sp>
        <p:nvSpPr>
          <p:cNvPr id="303" name="Google Shape;303;p39"/>
          <p:cNvSpPr/>
          <p:nvPr/>
        </p:nvSpPr>
        <p:spPr>
          <a:xfrm>
            <a:off x="6179992" y="-50067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6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909" name="Google Shape;909;p60"/>
          <p:cNvSpPr txBox="1">
            <a:spLocks noGrp="1"/>
          </p:cNvSpPr>
          <p:nvPr>
            <p:ph type="body" idx="1"/>
          </p:nvPr>
        </p:nvSpPr>
        <p:spPr>
          <a:xfrm>
            <a:off x="720000" y="2003750"/>
            <a:ext cx="4096200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000" dirty="0"/>
              <a:t>Рынок фитнес-приложений &gt; $20 млрд (рост 15% в год).</a:t>
            </a:r>
          </a:p>
          <a:p>
            <a:r>
              <a:rPr lang="en-US" sz="2000" dirty="0"/>
              <a:t>Wearables + </a:t>
            </a:r>
            <a:r>
              <a:rPr lang="ru-RU" sz="2000" dirty="0"/>
              <a:t>фитнес </a:t>
            </a:r>
            <a:r>
              <a:rPr lang="en-US" sz="2000" dirty="0"/>
              <a:t>SaaS = </a:t>
            </a:r>
            <a:r>
              <a:rPr lang="ru-RU" sz="2000" dirty="0"/>
              <a:t>драйвер роста.</a:t>
            </a:r>
          </a:p>
          <a:p>
            <a:r>
              <a:rPr lang="ru-RU" sz="2000" dirty="0"/>
              <a:t>ЦА: любители фитнеса (</a:t>
            </a:r>
            <a:r>
              <a:rPr lang="en-US" sz="2000" dirty="0"/>
              <a:t>B2C) </a:t>
            </a:r>
            <a:r>
              <a:rPr lang="ru-RU" sz="2000" dirty="0"/>
              <a:t>и клубы/бренды (</a:t>
            </a:r>
            <a:r>
              <a:rPr lang="en-US" sz="2000" dirty="0"/>
              <a:t>B2B).</a:t>
            </a:r>
          </a:p>
        </p:txBody>
      </p:sp>
      <p:sp>
        <p:nvSpPr>
          <p:cNvPr id="910" name="Google Shape;910;p6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4096200" cy="11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/>
              <a:t>Анализ</a:t>
            </a:r>
            <a:r>
              <a:rPr lang="en" dirty="0"/>
              <a:t> </a:t>
            </a:r>
            <a:br>
              <a:rPr lang="kk-KZ" dirty="0"/>
            </a:br>
            <a:r>
              <a:rPr lang="kk-KZ" dirty="0" err="1">
                <a:solidFill>
                  <a:schemeClr val="accent3"/>
                </a:solidFill>
              </a:rPr>
              <a:t>Рынка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911" name="Google Shape;911;p60"/>
          <p:cNvPicPr preferRelativeResize="0"/>
          <p:nvPr/>
        </p:nvPicPr>
        <p:blipFill rotWithShape="1">
          <a:blip r:embed="rId3">
            <a:alphaModFix/>
          </a:blip>
          <a:srcRect t="9179" b="-9179"/>
          <a:stretch/>
        </p:blipFill>
        <p:spPr>
          <a:xfrm>
            <a:off x="6021475" y="2561221"/>
            <a:ext cx="3328676" cy="4996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2" name="Google Shape;912;p6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34000" y="536800"/>
            <a:ext cx="3669300" cy="2446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3" name="Google Shape;913;p60"/>
          <p:cNvGrpSpPr/>
          <p:nvPr/>
        </p:nvGrpSpPr>
        <p:grpSpPr>
          <a:xfrm rot="-205016">
            <a:off x="5089628" y="178623"/>
            <a:ext cx="1512036" cy="713487"/>
            <a:chOff x="5089740" y="178665"/>
            <a:chExt cx="1512070" cy="713502"/>
          </a:xfrm>
        </p:grpSpPr>
        <p:grpSp>
          <p:nvGrpSpPr>
            <p:cNvPr id="914" name="Google Shape;914;p60"/>
            <p:cNvGrpSpPr/>
            <p:nvPr/>
          </p:nvGrpSpPr>
          <p:grpSpPr>
            <a:xfrm>
              <a:off x="5089740" y="178665"/>
              <a:ext cx="1512070" cy="713502"/>
              <a:chOff x="7876950" y="3343763"/>
              <a:chExt cx="1511919" cy="713431"/>
            </a:xfrm>
          </p:grpSpPr>
          <p:sp>
            <p:nvSpPr>
              <p:cNvPr id="915" name="Google Shape;915;p60"/>
              <p:cNvSpPr/>
              <p:nvPr/>
            </p:nvSpPr>
            <p:spPr>
              <a:xfrm>
                <a:off x="7876950" y="3343763"/>
                <a:ext cx="1511919" cy="713431"/>
              </a:xfrm>
              <a:custGeom>
                <a:avLst/>
                <a:gdLst/>
                <a:ahLst/>
                <a:cxnLst/>
                <a:rect l="l" t="t" r="r" b="b"/>
                <a:pathLst>
                  <a:path w="70053" h="33056" extrusionOk="0">
                    <a:moveTo>
                      <a:pt x="35046" y="1"/>
                    </a:moveTo>
                    <a:cubicBezTo>
                      <a:pt x="16430" y="1"/>
                      <a:pt x="1093" y="14479"/>
                      <a:pt x="0" y="33056"/>
                    </a:cubicBezTo>
                    <a:lnTo>
                      <a:pt x="70052" y="33056"/>
                    </a:lnTo>
                    <a:cubicBezTo>
                      <a:pt x="68960" y="14479"/>
                      <a:pt x="53622" y="1"/>
                      <a:pt x="350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336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16" name="Google Shape;916;p60"/>
              <p:cNvCxnSpPr/>
              <p:nvPr/>
            </p:nvCxnSpPr>
            <p:spPr>
              <a:xfrm>
                <a:off x="8019413" y="3970175"/>
                <a:ext cx="1227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17" name="Google Shape;917;p60"/>
            <p:cNvGrpSpPr/>
            <p:nvPr/>
          </p:nvGrpSpPr>
          <p:grpSpPr>
            <a:xfrm>
              <a:off x="5660223" y="320951"/>
              <a:ext cx="371106" cy="365307"/>
              <a:chOff x="5619911" y="1191301"/>
              <a:chExt cx="371106" cy="365307"/>
            </a:xfrm>
          </p:grpSpPr>
          <p:sp>
            <p:nvSpPr>
              <p:cNvPr id="918" name="Google Shape;918;p60"/>
              <p:cNvSpPr/>
              <p:nvPr/>
            </p:nvSpPr>
            <p:spPr>
              <a:xfrm>
                <a:off x="5619911" y="1191301"/>
                <a:ext cx="371106" cy="365307"/>
              </a:xfrm>
              <a:custGeom>
                <a:avLst/>
                <a:gdLst/>
                <a:ahLst/>
                <a:cxnLst/>
                <a:rect l="l" t="t" r="r" b="b"/>
                <a:pathLst>
                  <a:path w="10622" h="10456" extrusionOk="0">
                    <a:moveTo>
                      <a:pt x="4859" y="2906"/>
                    </a:moveTo>
                    <a:cubicBezTo>
                      <a:pt x="4954" y="2906"/>
                      <a:pt x="5049" y="2930"/>
                      <a:pt x="5121" y="3001"/>
                    </a:cubicBezTo>
                    <a:cubicBezTo>
                      <a:pt x="5192" y="3073"/>
                      <a:pt x="5216" y="3168"/>
                      <a:pt x="5216" y="3263"/>
                    </a:cubicBezTo>
                    <a:cubicBezTo>
                      <a:pt x="5216" y="3358"/>
                      <a:pt x="5192" y="3454"/>
                      <a:pt x="5121" y="3525"/>
                    </a:cubicBezTo>
                    <a:lnTo>
                      <a:pt x="4406" y="4240"/>
                    </a:lnTo>
                    <a:cubicBezTo>
                      <a:pt x="4216" y="4049"/>
                      <a:pt x="3954" y="3954"/>
                      <a:pt x="3692" y="3930"/>
                    </a:cubicBezTo>
                    <a:lnTo>
                      <a:pt x="4597" y="3001"/>
                    </a:lnTo>
                    <a:cubicBezTo>
                      <a:pt x="4668" y="2930"/>
                      <a:pt x="4764" y="2906"/>
                      <a:pt x="4859" y="2906"/>
                    </a:cubicBezTo>
                    <a:close/>
                    <a:moveTo>
                      <a:pt x="5624" y="3763"/>
                    </a:moveTo>
                    <a:cubicBezTo>
                      <a:pt x="5715" y="3763"/>
                      <a:pt x="5806" y="3793"/>
                      <a:pt x="5883" y="3859"/>
                    </a:cubicBezTo>
                    <a:cubicBezTo>
                      <a:pt x="5930" y="3930"/>
                      <a:pt x="5978" y="4025"/>
                      <a:pt x="5978" y="4121"/>
                    </a:cubicBezTo>
                    <a:cubicBezTo>
                      <a:pt x="5978" y="4216"/>
                      <a:pt x="5930" y="4311"/>
                      <a:pt x="5859" y="4382"/>
                    </a:cubicBezTo>
                    <a:lnTo>
                      <a:pt x="5145" y="5121"/>
                    </a:lnTo>
                    <a:cubicBezTo>
                      <a:pt x="5097" y="4978"/>
                      <a:pt x="5026" y="4883"/>
                      <a:pt x="4930" y="4787"/>
                    </a:cubicBezTo>
                    <a:lnTo>
                      <a:pt x="4692" y="4525"/>
                    </a:lnTo>
                    <a:lnTo>
                      <a:pt x="5335" y="3882"/>
                    </a:lnTo>
                    <a:cubicBezTo>
                      <a:pt x="5412" y="3805"/>
                      <a:pt x="5518" y="3763"/>
                      <a:pt x="5624" y="3763"/>
                    </a:cubicBezTo>
                    <a:close/>
                    <a:moveTo>
                      <a:pt x="2918" y="388"/>
                    </a:moveTo>
                    <a:cubicBezTo>
                      <a:pt x="3001" y="388"/>
                      <a:pt x="3085" y="417"/>
                      <a:pt x="3144" y="477"/>
                    </a:cubicBezTo>
                    <a:lnTo>
                      <a:pt x="3668" y="1025"/>
                    </a:lnTo>
                    <a:lnTo>
                      <a:pt x="3025" y="1668"/>
                    </a:lnTo>
                    <a:cubicBezTo>
                      <a:pt x="2954" y="1739"/>
                      <a:pt x="2954" y="1882"/>
                      <a:pt x="3025" y="1953"/>
                    </a:cubicBezTo>
                    <a:cubicBezTo>
                      <a:pt x="3061" y="2001"/>
                      <a:pt x="3114" y="2025"/>
                      <a:pt x="3171" y="2025"/>
                    </a:cubicBezTo>
                    <a:cubicBezTo>
                      <a:pt x="3228" y="2025"/>
                      <a:pt x="3287" y="2001"/>
                      <a:pt x="3335" y="1953"/>
                    </a:cubicBezTo>
                    <a:lnTo>
                      <a:pt x="4097" y="1191"/>
                    </a:lnTo>
                    <a:cubicBezTo>
                      <a:pt x="4156" y="1132"/>
                      <a:pt x="4234" y="1102"/>
                      <a:pt x="4311" y="1102"/>
                    </a:cubicBezTo>
                    <a:cubicBezTo>
                      <a:pt x="4388" y="1102"/>
                      <a:pt x="4466" y="1132"/>
                      <a:pt x="4525" y="1191"/>
                    </a:cubicBezTo>
                    <a:lnTo>
                      <a:pt x="5049" y="1691"/>
                    </a:lnTo>
                    <a:cubicBezTo>
                      <a:pt x="5073" y="1739"/>
                      <a:pt x="5097" y="1787"/>
                      <a:pt x="5097" y="1858"/>
                    </a:cubicBezTo>
                    <a:cubicBezTo>
                      <a:pt x="5097" y="1906"/>
                      <a:pt x="5073" y="1977"/>
                      <a:pt x="5049" y="2001"/>
                    </a:cubicBezTo>
                    <a:lnTo>
                      <a:pt x="2144" y="4883"/>
                    </a:lnTo>
                    <a:cubicBezTo>
                      <a:pt x="2073" y="4978"/>
                      <a:pt x="2025" y="5049"/>
                      <a:pt x="1953" y="5145"/>
                    </a:cubicBezTo>
                    <a:lnTo>
                      <a:pt x="1263" y="4454"/>
                    </a:lnTo>
                    <a:cubicBezTo>
                      <a:pt x="1144" y="4335"/>
                      <a:pt x="1144" y="4144"/>
                      <a:pt x="1263" y="4001"/>
                    </a:cubicBezTo>
                    <a:lnTo>
                      <a:pt x="2025" y="3263"/>
                    </a:lnTo>
                    <a:cubicBezTo>
                      <a:pt x="2170" y="3118"/>
                      <a:pt x="2026" y="2905"/>
                      <a:pt x="1864" y="2905"/>
                    </a:cubicBezTo>
                    <a:cubicBezTo>
                      <a:pt x="1814" y="2905"/>
                      <a:pt x="1761" y="2926"/>
                      <a:pt x="1715" y="2977"/>
                    </a:cubicBezTo>
                    <a:lnTo>
                      <a:pt x="1096" y="3597"/>
                    </a:lnTo>
                    <a:lnTo>
                      <a:pt x="572" y="3073"/>
                    </a:lnTo>
                    <a:cubicBezTo>
                      <a:pt x="429" y="2954"/>
                      <a:pt x="429" y="2739"/>
                      <a:pt x="572" y="2620"/>
                    </a:cubicBezTo>
                    <a:lnTo>
                      <a:pt x="2692" y="477"/>
                    </a:lnTo>
                    <a:cubicBezTo>
                      <a:pt x="2751" y="417"/>
                      <a:pt x="2835" y="388"/>
                      <a:pt x="2918" y="388"/>
                    </a:cubicBezTo>
                    <a:close/>
                    <a:moveTo>
                      <a:pt x="6311" y="4644"/>
                    </a:moveTo>
                    <a:cubicBezTo>
                      <a:pt x="6407" y="4644"/>
                      <a:pt x="6502" y="4692"/>
                      <a:pt x="6573" y="4764"/>
                    </a:cubicBezTo>
                    <a:lnTo>
                      <a:pt x="6597" y="4764"/>
                    </a:lnTo>
                    <a:cubicBezTo>
                      <a:pt x="6716" y="4906"/>
                      <a:pt x="6716" y="5145"/>
                      <a:pt x="6597" y="5264"/>
                    </a:cubicBezTo>
                    <a:lnTo>
                      <a:pt x="5526" y="6335"/>
                    </a:lnTo>
                    <a:cubicBezTo>
                      <a:pt x="5454" y="6407"/>
                      <a:pt x="5365" y="6442"/>
                      <a:pt x="5276" y="6442"/>
                    </a:cubicBezTo>
                    <a:cubicBezTo>
                      <a:pt x="5186" y="6442"/>
                      <a:pt x="5097" y="6407"/>
                      <a:pt x="5026" y="6335"/>
                    </a:cubicBezTo>
                    <a:lnTo>
                      <a:pt x="5002" y="6311"/>
                    </a:lnTo>
                    <a:cubicBezTo>
                      <a:pt x="4859" y="6192"/>
                      <a:pt x="4859" y="5954"/>
                      <a:pt x="5002" y="5835"/>
                    </a:cubicBezTo>
                    <a:lnTo>
                      <a:pt x="6073" y="4764"/>
                    </a:lnTo>
                    <a:cubicBezTo>
                      <a:pt x="6145" y="4692"/>
                      <a:pt x="6216" y="4644"/>
                      <a:pt x="6311" y="4644"/>
                    </a:cubicBezTo>
                    <a:close/>
                    <a:moveTo>
                      <a:pt x="7097" y="5573"/>
                    </a:moveTo>
                    <a:cubicBezTo>
                      <a:pt x="7169" y="5597"/>
                      <a:pt x="7240" y="5621"/>
                      <a:pt x="7312" y="5692"/>
                    </a:cubicBezTo>
                    <a:lnTo>
                      <a:pt x="7288" y="5692"/>
                    </a:lnTo>
                    <a:cubicBezTo>
                      <a:pt x="7383" y="5764"/>
                      <a:pt x="7407" y="5883"/>
                      <a:pt x="7407" y="6002"/>
                    </a:cubicBezTo>
                    <a:cubicBezTo>
                      <a:pt x="7383" y="6073"/>
                      <a:pt x="7359" y="6145"/>
                      <a:pt x="7288" y="6216"/>
                    </a:cubicBezTo>
                    <a:lnTo>
                      <a:pt x="6311" y="7169"/>
                    </a:lnTo>
                    <a:cubicBezTo>
                      <a:pt x="6240" y="7240"/>
                      <a:pt x="6169" y="7288"/>
                      <a:pt x="6073" y="7288"/>
                    </a:cubicBezTo>
                    <a:cubicBezTo>
                      <a:pt x="5978" y="7288"/>
                      <a:pt x="5883" y="7240"/>
                      <a:pt x="5811" y="7169"/>
                    </a:cubicBezTo>
                    <a:cubicBezTo>
                      <a:pt x="5764" y="7121"/>
                      <a:pt x="5716" y="7050"/>
                      <a:pt x="5716" y="6954"/>
                    </a:cubicBezTo>
                    <a:cubicBezTo>
                      <a:pt x="5692" y="6859"/>
                      <a:pt x="5740" y="6740"/>
                      <a:pt x="5811" y="6669"/>
                    </a:cubicBezTo>
                    <a:lnTo>
                      <a:pt x="6788" y="5692"/>
                    </a:lnTo>
                    <a:cubicBezTo>
                      <a:pt x="6859" y="5597"/>
                      <a:pt x="6978" y="5573"/>
                      <a:pt x="7097" y="5573"/>
                    </a:cubicBezTo>
                    <a:close/>
                    <a:moveTo>
                      <a:pt x="3597" y="4335"/>
                    </a:moveTo>
                    <a:cubicBezTo>
                      <a:pt x="3787" y="4335"/>
                      <a:pt x="3978" y="4406"/>
                      <a:pt x="4121" y="4549"/>
                    </a:cubicBezTo>
                    <a:lnTo>
                      <a:pt x="4644" y="5073"/>
                    </a:lnTo>
                    <a:cubicBezTo>
                      <a:pt x="4716" y="5145"/>
                      <a:pt x="4764" y="5240"/>
                      <a:pt x="4764" y="5335"/>
                    </a:cubicBezTo>
                    <a:cubicBezTo>
                      <a:pt x="4764" y="5566"/>
                      <a:pt x="4570" y="5717"/>
                      <a:pt x="4371" y="5717"/>
                    </a:cubicBezTo>
                    <a:cubicBezTo>
                      <a:pt x="4283" y="5717"/>
                      <a:pt x="4194" y="5687"/>
                      <a:pt x="4121" y="5621"/>
                    </a:cubicBezTo>
                    <a:lnTo>
                      <a:pt x="3454" y="4954"/>
                    </a:lnTo>
                    <a:cubicBezTo>
                      <a:pt x="3408" y="4903"/>
                      <a:pt x="3356" y="4881"/>
                      <a:pt x="3305" y="4881"/>
                    </a:cubicBezTo>
                    <a:cubicBezTo>
                      <a:pt x="3144" y="4881"/>
                      <a:pt x="2999" y="5095"/>
                      <a:pt x="3144" y="5240"/>
                    </a:cubicBezTo>
                    <a:lnTo>
                      <a:pt x="3811" y="5907"/>
                    </a:lnTo>
                    <a:cubicBezTo>
                      <a:pt x="3968" y="6044"/>
                      <a:pt x="4158" y="6133"/>
                      <a:pt x="4367" y="6133"/>
                    </a:cubicBezTo>
                    <a:cubicBezTo>
                      <a:pt x="4411" y="6133"/>
                      <a:pt x="4456" y="6129"/>
                      <a:pt x="4502" y="6121"/>
                    </a:cubicBezTo>
                    <a:cubicBezTo>
                      <a:pt x="4502" y="6311"/>
                      <a:pt x="4573" y="6502"/>
                      <a:pt x="4716" y="6621"/>
                    </a:cubicBezTo>
                    <a:lnTo>
                      <a:pt x="4740" y="6645"/>
                    </a:lnTo>
                    <a:cubicBezTo>
                      <a:pt x="4883" y="6788"/>
                      <a:pt x="5073" y="6859"/>
                      <a:pt x="5264" y="6859"/>
                    </a:cubicBezTo>
                    <a:lnTo>
                      <a:pt x="5264" y="6907"/>
                    </a:lnTo>
                    <a:cubicBezTo>
                      <a:pt x="5264" y="7121"/>
                      <a:pt x="5359" y="7312"/>
                      <a:pt x="5502" y="7455"/>
                    </a:cubicBezTo>
                    <a:lnTo>
                      <a:pt x="5526" y="7478"/>
                    </a:lnTo>
                    <a:cubicBezTo>
                      <a:pt x="5597" y="7550"/>
                      <a:pt x="5692" y="7621"/>
                      <a:pt x="5811" y="7669"/>
                    </a:cubicBezTo>
                    <a:lnTo>
                      <a:pt x="5240" y="8217"/>
                    </a:lnTo>
                    <a:cubicBezTo>
                      <a:pt x="5145" y="8336"/>
                      <a:pt x="4978" y="8383"/>
                      <a:pt x="4835" y="8383"/>
                    </a:cubicBezTo>
                    <a:cubicBezTo>
                      <a:pt x="4668" y="8383"/>
                      <a:pt x="4525" y="8336"/>
                      <a:pt x="4406" y="8217"/>
                    </a:cubicBezTo>
                    <a:lnTo>
                      <a:pt x="4430" y="8217"/>
                    </a:lnTo>
                    <a:lnTo>
                      <a:pt x="4001" y="7788"/>
                    </a:lnTo>
                    <a:cubicBezTo>
                      <a:pt x="3958" y="7744"/>
                      <a:pt x="3907" y="7725"/>
                      <a:pt x="3859" y="7725"/>
                    </a:cubicBezTo>
                    <a:cubicBezTo>
                      <a:pt x="3696" y="7725"/>
                      <a:pt x="3551" y="7933"/>
                      <a:pt x="3716" y="8098"/>
                    </a:cubicBezTo>
                    <a:lnTo>
                      <a:pt x="4001" y="8383"/>
                    </a:lnTo>
                    <a:lnTo>
                      <a:pt x="3120" y="9288"/>
                    </a:lnTo>
                    <a:lnTo>
                      <a:pt x="3097" y="9288"/>
                    </a:lnTo>
                    <a:lnTo>
                      <a:pt x="1215" y="7383"/>
                    </a:lnTo>
                    <a:lnTo>
                      <a:pt x="2120" y="6502"/>
                    </a:lnTo>
                    <a:lnTo>
                      <a:pt x="2144" y="6526"/>
                    </a:lnTo>
                    <a:cubicBezTo>
                      <a:pt x="2192" y="6561"/>
                      <a:pt x="2245" y="6579"/>
                      <a:pt x="2299" y="6579"/>
                    </a:cubicBezTo>
                    <a:cubicBezTo>
                      <a:pt x="2352" y="6579"/>
                      <a:pt x="2406" y="6561"/>
                      <a:pt x="2454" y="6526"/>
                    </a:cubicBezTo>
                    <a:cubicBezTo>
                      <a:pt x="2525" y="6454"/>
                      <a:pt x="2525" y="6311"/>
                      <a:pt x="2454" y="6216"/>
                    </a:cubicBezTo>
                    <a:cubicBezTo>
                      <a:pt x="2311" y="6073"/>
                      <a:pt x="2215" y="5907"/>
                      <a:pt x="2239" y="5692"/>
                    </a:cubicBezTo>
                    <a:cubicBezTo>
                      <a:pt x="2215" y="5502"/>
                      <a:pt x="2311" y="5311"/>
                      <a:pt x="2454" y="5168"/>
                    </a:cubicBezTo>
                    <a:lnTo>
                      <a:pt x="3073" y="4549"/>
                    </a:lnTo>
                    <a:cubicBezTo>
                      <a:pt x="3216" y="4406"/>
                      <a:pt x="3406" y="4335"/>
                      <a:pt x="3597" y="4335"/>
                    </a:cubicBezTo>
                    <a:close/>
                    <a:moveTo>
                      <a:pt x="8705" y="5508"/>
                    </a:moveTo>
                    <a:cubicBezTo>
                      <a:pt x="8788" y="5508"/>
                      <a:pt x="8872" y="5537"/>
                      <a:pt x="8931" y="5597"/>
                    </a:cubicBezTo>
                    <a:lnTo>
                      <a:pt x="9360" y="6026"/>
                    </a:lnTo>
                    <a:cubicBezTo>
                      <a:pt x="9407" y="6097"/>
                      <a:pt x="9455" y="6169"/>
                      <a:pt x="9455" y="6240"/>
                    </a:cubicBezTo>
                    <a:cubicBezTo>
                      <a:pt x="9455" y="6335"/>
                      <a:pt x="9431" y="6407"/>
                      <a:pt x="9360" y="6478"/>
                    </a:cubicBezTo>
                    <a:lnTo>
                      <a:pt x="6550" y="9264"/>
                    </a:lnTo>
                    <a:cubicBezTo>
                      <a:pt x="6502" y="9336"/>
                      <a:pt x="6407" y="9360"/>
                      <a:pt x="6335" y="9360"/>
                    </a:cubicBezTo>
                    <a:cubicBezTo>
                      <a:pt x="6240" y="9360"/>
                      <a:pt x="6169" y="9336"/>
                      <a:pt x="6097" y="9264"/>
                    </a:cubicBezTo>
                    <a:lnTo>
                      <a:pt x="6097" y="9288"/>
                    </a:lnTo>
                    <a:lnTo>
                      <a:pt x="5430" y="8621"/>
                    </a:lnTo>
                    <a:cubicBezTo>
                      <a:pt x="5478" y="8574"/>
                      <a:pt x="5526" y="8550"/>
                      <a:pt x="5573" y="8502"/>
                    </a:cubicBezTo>
                    <a:lnTo>
                      <a:pt x="8479" y="5597"/>
                    </a:lnTo>
                    <a:cubicBezTo>
                      <a:pt x="8538" y="5537"/>
                      <a:pt x="8622" y="5508"/>
                      <a:pt x="8705" y="5508"/>
                    </a:cubicBezTo>
                    <a:close/>
                    <a:moveTo>
                      <a:pt x="9526" y="6883"/>
                    </a:moveTo>
                    <a:lnTo>
                      <a:pt x="10050" y="7383"/>
                    </a:lnTo>
                    <a:cubicBezTo>
                      <a:pt x="10169" y="7502"/>
                      <a:pt x="10169" y="7693"/>
                      <a:pt x="10050" y="7812"/>
                    </a:cubicBezTo>
                    <a:lnTo>
                      <a:pt x="10050" y="7836"/>
                    </a:lnTo>
                    <a:lnTo>
                      <a:pt x="7907" y="9979"/>
                    </a:lnTo>
                    <a:cubicBezTo>
                      <a:pt x="7848" y="10038"/>
                      <a:pt x="7770" y="10068"/>
                      <a:pt x="7690" y="10068"/>
                    </a:cubicBezTo>
                    <a:cubicBezTo>
                      <a:pt x="7609" y="10068"/>
                      <a:pt x="7526" y="10038"/>
                      <a:pt x="7455" y="9979"/>
                    </a:cubicBezTo>
                    <a:lnTo>
                      <a:pt x="6954" y="9455"/>
                    </a:lnTo>
                    <a:lnTo>
                      <a:pt x="9526" y="6883"/>
                    </a:lnTo>
                    <a:close/>
                    <a:moveTo>
                      <a:pt x="2930" y="1"/>
                    </a:moveTo>
                    <a:cubicBezTo>
                      <a:pt x="2739" y="1"/>
                      <a:pt x="2549" y="72"/>
                      <a:pt x="2406" y="215"/>
                    </a:cubicBezTo>
                    <a:lnTo>
                      <a:pt x="286" y="2334"/>
                    </a:lnTo>
                    <a:cubicBezTo>
                      <a:pt x="1" y="2596"/>
                      <a:pt x="1" y="3073"/>
                      <a:pt x="286" y="3358"/>
                    </a:cubicBezTo>
                    <a:lnTo>
                      <a:pt x="834" y="3906"/>
                    </a:lnTo>
                    <a:cubicBezTo>
                      <a:pt x="715" y="4192"/>
                      <a:pt x="763" y="4525"/>
                      <a:pt x="977" y="4740"/>
                    </a:cubicBezTo>
                    <a:lnTo>
                      <a:pt x="1834" y="5573"/>
                    </a:lnTo>
                    <a:cubicBezTo>
                      <a:pt x="1811" y="5621"/>
                      <a:pt x="1811" y="5645"/>
                      <a:pt x="1834" y="5692"/>
                    </a:cubicBezTo>
                    <a:cubicBezTo>
                      <a:pt x="1834" y="5835"/>
                      <a:pt x="1858" y="5978"/>
                      <a:pt x="1906" y="6121"/>
                    </a:cubicBezTo>
                    <a:lnTo>
                      <a:pt x="929" y="7097"/>
                    </a:lnTo>
                    <a:cubicBezTo>
                      <a:pt x="763" y="7240"/>
                      <a:pt x="763" y="7526"/>
                      <a:pt x="929" y="7693"/>
                    </a:cubicBezTo>
                    <a:lnTo>
                      <a:pt x="2787" y="9550"/>
                    </a:lnTo>
                    <a:cubicBezTo>
                      <a:pt x="2882" y="9622"/>
                      <a:pt x="2977" y="9669"/>
                      <a:pt x="3097" y="9669"/>
                    </a:cubicBezTo>
                    <a:cubicBezTo>
                      <a:pt x="3216" y="9669"/>
                      <a:pt x="3311" y="9622"/>
                      <a:pt x="3382" y="9550"/>
                    </a:cubicBezTo>
                    <a:lnTo>
                      <a:pt x="4311" y="8621"/>
                    </a:lnTo>
                    <a:cubicBezTo>
                      <a:pt x="4478" y="8741"/>
                      <a:pt x="4668" y="8788"/>
                      <a:pt x="4859" y="8788"/>
                    </a:cubicBezTo>
                    <a:cubicBezTo>
                      <a:pt x="4906" y="8788"/>
                      <a:pt x="4978" y="8788"/>
                      <a:pt x="5026" y="8764"/>
                    </a:cubicBezTo>
                    <a:lnTo>
                      <a:pt x="5811" y="9550"/>
                    </a:lnTo>
                    <a:cubicBezTo>
                      <a:pt x="5950" y="9689"/>
                      <a:pt x="6138" y="9767"/>
                      <a:pt x="6331" y="9767"/>
                    </a:cubicBezTo>
                    <a:cubicBezTo>
                      <a:pt x="6436" y="9767"/>
                      <a:pt x="6544" y="9744"/>
                      <a:pt x="6645" y="9693"/>
                    </a:cubicBezTo>
                    <a:lnTo>
                      <a:pt x="7169" y="10241"/>
                    </a:lnTo>
                    <a:cubicBezTo>
                      <a:pt x="7312" y="10384"/>
                      <a:pt x="7496" y="10455"/>
                      <a:pt x="7681" y="10455"/>
                    </a:cubicBezTo>
                    <a:cubicBezTo>
                      <a:pt x="7865" y="10455"/>
                      <a:pt x="8050" y="10384"/>
                      <a:pt x="8193" y="10241"/>
                    </a:cubicBezTo>
                    <a:lnTo>
                      <a:pt x="10336" y="8098"/>
                    </a:lnTo>
                    <a:cubicBezTo>
                      <a:pt x="10622" y="7812"/>
                      <a:pt x="10622" y="7359"/>
                      <a:pt x="10336" y="7097"/>
                    </a:cubicBezTo>
                    <a:lnTo>
                      <a:pt x="9788" y="6550"/>
                    </a:lnTo>
                    <a:cubicBezTo>
                      <a:pt x="9931" y="6264"/>
                      <a:pt x="9860" y="5930"/>
                      <a:pt x="9646" y="5716"/>
                    </a:cubicBezTo>
                    <a:lnTo>
                      <a:pt x="9241" y="5311"/>
                    </a:lnTo>
                    <a:cubicBezTo>
                      <a:pt x="9098" y="5168"/>
                      <a:pt x="8907" y="5097"/>
                      <a:pt x="8717" y="5097"/>
                    </a:cubicBezTo>
                    <a:cubicBezTo>
                      <a:pt x="8526" y="5097"/>
                      <a:pt x="8336" y="5168"/>
                      <a:pt x="8193" y="5311"/>
                    </a:cubicBezTo>
                    <a:lnTo>
                      <a:pt x="7788" y="5716"/>
                    </a:lnTo>
                    <a:cubicBezTo>
                      <a:pt x="7740" y="5621"/>
                      <a:pt x="7669" y="5502"/>
                      <a:pt x="7597" y="5430"/>
                    </a:cubicBezTo>
                    <a:lnTo>
                      <a:pt x="7574" y="5406"/>
                    </a:lnTo>
                    <a:cubicBezTo>
                      <a:pt x="7455" y="5287"/>
                      <a:pt x="7288" y="5192"/>
                      <a:pt x="7097" y="5192"/>
                    </a:cubicBezTo>
                    <a:cubicBezTo>
                      <a:pt x="7121" y="5145"/>
                      <a:pt x="7121" y="5097"/>
                      <a:pt x="7121" y="5049"/>
                    </a:cubicBezTo>
                    <a:cubicBezTo>
                      <a:pt x="7121" y="4859"/>
                      <a:pt x="7050" y="4644"/>
                      <a:pt x="6907" y="4502"/>
                    </a:cubicBezTo>
                    <a:lnTo>
                      <a:pt x="6883" y="4478"/>
                    </a:lnTo>
                    <a:cubicBezTo>
                      <a:pt x="6740" y="4359"/>
                      <a:pt x="6573" y="4287"/>
                      <a:pt x="6383" y="4263"/>
                    </a:cubicBezTo>
                    <a:cubicBezTo>
                      <a:pt x="6383" y="4240"/>
                      <a:pt x="6383" y="4192"/>
                      <a:pt x="6383" y="4144"/>
                    </a:cubicBezTo>
                    <a:cubicBezTo>
                      <a:pt x="6383" y="3954"/>
                      <a:pt x="6311" y="3739"/>
                      <a:pt x="6169" y="3597"/>
                    </a:cubicBezTo>
                    <a:cubicBezTo>
                      <a:pt x="6026" y="3454"/>
                      <a:pt x="5835" y="3382"/>
                      <a:pt x="5621" y="3382"/>
                    </a:cubicBezTo>
                    <a:cubicBezTo>
                      <a:pt x="5645" y="3335"/>
                      <a:pt x="5645" y="3311"/>
                      <a:pt x="5621" y="3287"/>
                    </a:cubicBezTo>
                    <a:cubicBezTo>
                      <a:pt x="5645" y="2954"/>
                      <a:pt x="5407" y="2644"/>
                      <a:pt x="5073" y="2549"/>
                    </a:cubicBezTo>
                    <a:lnTo>
                      <a:pt x="5311" y="2311"/>
                    </a:lnTo>
                    <a:cubicBezTo>
                      <a:pt x="5430" y="2192"/>
                      <a:pt x="5502" y="2025"/>
                      <a:pt x="5502" y="1858"/>
                    </a:cubicBezTo>
                    <a:cubicBezTo>
                      <a:pt x="5502" y="1691"/>
                      <a:pt x="5430" y="1549"/>
                      <a:pt x="5311" y="1429"/>
                    </a:cubicBezTo>
                    <a:lnTo>
                      <a:pt x="4811" y="906"/>
                    </a:lnTo>
                    <a:cubicBezTo>
                      <a:pt x="4673" y="768"/>
                      <a:pt x="4486" y="699"/>
                      <a:pt x="4301" y="699"/>
                    </a:cubicBezTo>
                    <a:cubicBezTo>
                      <a:pt x="4198" y="699"/>
                      <a:pt x="4095" y="720"/>
                      <a:pt x="4001" y="763"/>
                    </a:cubicBezTo>
                    <a:lnTo>
                      <a:pt x="3430" y="215"/>
                    </a:lnTo>
                    <a:cubicBezTo>
                      <a:pt x="3311" y="72"/>
                      <a:pt x="3120" y="1"/>
                      <a:pt x="29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60"/>
              <p:cNvSpPr/>
              <p:nvPr/>
            </p:nvSpPr>
            <p:spPr>
              <a:xfrm>
                <a:off x="5700618" y="1269527"/>
                <a:ext cx="15023" cy="1418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06" extrusionOk="0">
                    <a:moveTo>
                      <a:pt x="215" y="0"/>
                    </a:moveTo>
                    <a:cubicBezTo>
                      <a:pt x="96" y="0"/>
                      <a:pt x="1" y="95"/>
                      <a:pt x="1" y="215"/>
                    </a:cubicBezTo>
                    <a:cubicBezTo>
                      <a:pt x="1" y="334"/>
                      <a:pt x="96" y="405"/>
                      <a:pt x="215" y="405"/>
                    </a:cubicBezTo>
                    <a:cubicBezTo>
                      <a:pt x="334" y="405"/>
                      <a:pt x="429" y="334"/>
                      <a:pt x="429" y="215"/>
                    </a:cubicBezTo>
                    <a:cubicBezTo>
                      <a:pt x="429" y="95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" name="Google Shape;920;p60"/>
          <p:cNvGrpSpPr/>
          <p:nvPr/>
        </p:nvGrpSpPr>
        <p:grpSpPr>
          <a:xfrm rot="393813">
            <a:off x="5333846" y="2983041"/>
            <a:ext cx="1276760" cy="711203"/>
            <a:chOff x="4172199" y="-477272"/>
            <a:chExt cx="1276819" cy="711236"/>
          </a:xfrm>
        </p:grpSpPr>
        <p:sp>
          <p:nvSpPr>
            <p:cNvPr id="921" name="Google Shape;921;p60"/>
            <p:cNvSpPr/>
            <p:nvPr/>
          </p:nvSpPr>
          <p:spPr>
            <a:xfrm>
              <a:off x="4172199" y="-477272"/>
              <a:ext cx="1276819" cy="711236"/>
            </a:xfrm>
            <a:custGeom>
              <a:avLst/>
              <a:gdLst/>
              <a:ahLst/>
              <a:cxnLst/>
              <a:rect l="l" t="t" r="r" b="b"/>
              <a:pathLst>
                <a:path w="99557" h="55457" extrusionOk="0">
                  <a:moveTo>
                    <a:pt x="14167" y="0"/>
                  </a:moveTo>
                  <a:lnTo>
                    <a:pt x="1" y="27709"/>
                  </a:lnTo>
                  <a:lnTo>
                    <a:pt x="14167" y="55456"/>
                  </a:lnTo>
                  <a:lnTo>
                    <a:pt x="85351" y="55456"/>
                  </a:lnTo>
                  <a:lnTo>
                    <a:pt x="99557" y="27709"/>
                  </a:lnTo>
                  <a:lnTo>
                    <a:pt x="853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38100" dir="294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2" name="Google Shape;922;p60"/>
            <p:cNvGrpSpPr/>
            <p:nvPr/>
          </p:nvGrpSpPr>
          <p:grpSpPr>
            <a:xfrm>
              <a:off x="4552567" y="-318445"/>
              <a:ext cx="516093" cy="393595"/>
              <a:chOff x="3193988" y="1222710"/>
              <a:chExt cx="395807" cy="301860"/>
            </a:xfrm>
          </p:grpSpPr>
          <p:sp>
            <p:nvSpPr>
              <p:cNvPr id="923" name="Google Shape;923;p60"/>
              <p:cNvSpPr/>
              <p:nvPr/>
            </p:nvSpPr>
            <p:spPr>
              <a:xfrm>
                <a:off x="3193988" y="1222710"/>
                <a:ext cx="395807" cy="301860"/>
              </a:xfrm>
              <a:custGeom>
                <a:avLst/>
                <a:gdLst/>
                <a:ahLst/>
                <a:cxnLst/>
                <a:rect l="l" t="t" r="r" b="b"/>
                <a:pathLst>
                  <a:path w="11329" h="8640" extrusionOk="0">
                    <a:moveTo>
                      <a:pt x="3431" y="428"/>
                    </a:moveTo>
                    <a:cubicBezTo>
                      <a:pt x="4003" y="428"/>
                      <a:pt x="4594" y="643"/>
                      <a:pt x="5113" y="1150"/>
                    </a:cubicBezTo>
                    <a:lnTo>
                      <a:pt x="5518" y="1555"/>
                    </a:lnTo>
                    <a:cubicBezTo>
                      <a:pt x="5541" y="1602"/>
                      <a:pt x="5613" y="1626"/>
                      <a:pt x="5660" y="1626"/>
                    </a:cubicBezTo>
                    <a:cubicBezTo>
                      <a:pt x="5732" y="1626"/>
                      <a:pt x="5780" y="1602"/>
                      <a:pt x="5827" y="1555"/>
                    </a:cubicBezTo>
                    <a:lnTo>
                      <a:pt x="6208" y="1173"/>
                    </a:lnTo>
                    <a:cubicBezTo>
                      <a:pt x="6721" y="660"/>
                      <a:pt x="7314" y="442"/>
                      <a:pt x="7888" y="442"/>
                    </a:cubicBezTo>
                    <a:cubicBezTo>
                      <a:pt x="9552" y="442"/>
                      <a:pt x="11057" y="2279"/>
                      <a:pt x="9995" y="4103"/>
                    </a:cubicBezTo>
                    <a:lnTo>
                      <a:pt x="8423" y="4103"/>
                    </a:lnTo>
                    <a:lnTo>
                      <a:pt x="7780" y="2555"/>
                    </a:lnTo>
                    <a:cubicBezTo>
                      <a:pt x="7732" y="2483"/>
                      <a:pt x="7661" y="2436"/>
                      <a:pt x="7566" y="2436"/>
                    </a:cubicBezTo>
                    <a:cubicBezTo>
                      <a:pt x="7494" y="2436"/>
                      <a:pt x="7423" y="2483"/>
                      <a:pt x="7375" y="2555"/>
                    </a:cubicBezTo>
                    <a:lnTo>
                      <a:pt x="6423" y="4674"/>
                    </a:lnTo>
                    <a:lnTo>
                      <a:pt x="5922" y="3412"/>
                    </a:lnTo>
                    <a:cubicBezTo>
                      <a:pt x="5889" y="3323"/>
                      <a:pt x="5808" y="3280"/>
                      <a:pt x="5727" y="3280"/>
                    </a:cubicBezTo>
                    <a:cubicBezTo>
                      <a:pt x="5635" y="3280"/>
                      <a:pt x="5543" y="3335"/>
                      <a:pt x="5518" y="3436"/>
                    </a:cubicBezTo>
                    <a:lnTo>
                      <a:pt x="4851" y="5698"/>
                    </a:lnTo>
                    <a:lnTo>
                      <a:pt x="3731" y="2579"/>
                    </a:lnTo>
                    <a:cubicBezTo>
                      <a:pt x="3684" y="2483"/>
                      <a:pt x="3612" y="2436"/>
                      <a:pt x="3517" y="2436"/>
                    </a:cubicBezTo>
                    <a:cubicBezTo>
                      <a:pt x="3422" y="2436"/>
                      <a:pt x="3350" y="2483"/>
                      <a:pt x="3327" y="2579"/>
                    </a:cubicBezTo>
                    <a:lnTo>
                      <a:pt x="2636" y="4246"/>
                    </a:lnTo>
                    <a:lnTo>
                      <a:pt x="1374" y="4246"/>
                    </a:lnTo>
                    <a:cubicBezTo>
                      <a:pt x="137" y="2418"/>
                      <a:pt x="1692" y="428"/>
                      <a:pt x="3431" y="428"/>
                    </a:cubicBezTo>
                    <a:close/>
                    <a:moveTo>
                      <a:pt x="3362" y="1"/>
                    </a:moveTo>
                    <a:cubicBezTo>
                      <a:pt x="2624" y="1"/>
                      <a:pt x="1886" y="280"/>
                      <a:pt x="1326" y="840"/>
                    </a:cubicBezTo>
                    <a:cubicBezTo>
                      <a:pt x="445" y="1745"/>
                      <a:pt x="231" y="3126"/>
                      <a:pt x="850" y="4246"/>
                    </a:cubicBezTo>
                    <a:lnTo>
                      <a:pt x="326" y="4246"/>
                    </a:lnTo>
                    <a:cubicBezTo>
                      <a:pt x="318" y="4245"/>
                      <a:pt x="311" y="4245"/>
                      <a:pt x="303" y="4245"/>
                    </a:cubicBezTo>
                    <a:cubicBezTo>
                      <a:pt x="0" y="4245"/>
                      <a:pt x="0" y="4699"/>
                      <a:pt x="303" y="4699"/>
                    </a:cubicBezTo>
                    <a:cubicBezTo>
                      <a:pt x="311" y="4699"/>
                      <a:pt x="318" y="4699"/>
                      <a:pt x="326" y="4698"/>
                    </a:cubicBezTo>
                    <a:lnTo>
                      <a:pt x="1136" y="4698"/>
                    </a:lnTo>
                    <a:cubicBezTo>
                      <a:pt x="1207" y="4769"/>
                      <a:pt x="1255" y="4841"/>
                      <a:pt x="1326" y="4912"/>
                    </a:cubicBezTo>
                    <a:lnTo>
                      <a:pt x="4660" y="8246"/>
                    </a:lnTo>
                    <a:cubicBezTo>
                      <a:pt x="4922" y="8508"/>
                      <a:pt x="5268" y="8639"/>
                      <a:pt x="5613" y="8639"/>
                    </a:cubicBezTo>
                    <a:cubicBezTo>
                      <a:pt x="5958" y="8639"/>
                      <a:pt x="6303" y="8508"/>
                      <a:pt x="6565" y="8246"/>
                    </a:cubicBezTo>
                    <a:lnTo>
                      <a:pt x="7542" y="7246"/>
                    </a:lnTo>
                    <a:cubicBezTo>
                      <a:pt x="7637" y="7094"/>
                      <a:pt x="7519" y="6926"/>
                      <a:pt x="7370" y="6926"/>
                    </a:cubicBezTo>
                    <a:cubicBezTo>
                      <a:pt x="7333" y="6926"/>
                      <a:pt x="7294" y="6937"/>
                      <a:pt x="7256" y="6960"/>
                    </a:cubicBezTo>
                    <a:lnTo>
                      <a:pt x="6256" y="7961"/>
                    </a:lnTo>
                    <a:cubicBezTo>
                      <a:pt x="6077" y="8127"/>
                      <a:pt x="5851" y="8211"/>
                      <a:pt x="5625" y="8211"/>
                    </a:cubicBezTo>
                    <a:cubicBezTo>
                      <a:pt x="5399" y="8211"/>
                      <a:pt x="5172" y="8127"/>
                      <a:pt x="4994" y="7961"/>
                    </a:cubicBezTo>
                    <a:lnTo>
                      <a:pt x="1755" y="4698"/>
                    </a:lnTo>
                    <a:lnTo>
                      <a:pt x="2779" y="4698"/>
                    </a:lnTo>
                    <a:cubicBezTo>
                      <a:pt x="2850" y="4698"/>
                      <a:pt x="2946" y="4650"/>
                      <a:pt x="2969" y="4555"/>
                    </a:cubicBezTo>
                    <a:lnTo>
                      <a:pt x="3493" y="3269"/>
                    </a:lnTo>
                    <a:lnTo>
                      <a:pt x="4660" y="6484"/>
                    </a:lnTo>
                    <a:cubicBezTo>
                      <a:pt x="4684" y="6579"/>
                      <a:pt x="4779" y="6627"/>
                      <a:pt x="4851" y="6627"/>
                    </a:cubicBezTo>
                    <a:cubicBezTo>
                      <a:pt x="4946" y="6627"/>
                      <a:pt x="5041" y="6556"/>
                      <a:pt x="5065" y="6484"/>
                    </a:cubicBezTo>
                    <a:lnTo>
                      <a:pt x="5732" y="4174"/>
                    </a:lnTo>
                    <a:lnTo>
                      <a:pt x="6208" y="5317"/>
                    </a:lnTo>
                    <a:cubicBezTo>
                      <a:pt x="6232" y="5389"/>
                      <a:pt x="6303" y="5436"/>
                      <a:pt x="6399" y="5436"/>
                    </a:cubicBezTo>
                    <a:cubicBezTo>
                      <a:pt x="6470" y="5436"/>
                      <a:pt x="6565" y="5389"/>
                      <a:pt x="6589" y="5317"/>
                    </a:cubicBezTo>
                    <a:lnTo>
                      <a:pt x="7566" y="3198"/>
                    </a:lnTo>
                    <a:lnTo>
                      <a:pt x="8066" y="4412"/>
                    </a:lnTo>
                    <a:cubicBezTo>
                      <a:pt x="8113" y="4484"/>
                      <a:pt x="8185" y="4531"/>
                      <a:pt x="8280" y="4555"/>
                    </a:cubicBezTo>
                    <a:lnTo>
                      <a:pt x="9661" y="4555"/>
                    </a:lnTo>
                    <a:lnTo>
                      <a:pt x="8637" y="5555"/>
                    </a:lnTo>
                    <a:cubicBezTo>
                      <a:pt x="8449" y="5668"/>
                      <a:pt x="8662" y="5929"/>
                      <a:pt x="8818" y="5929"/>
                    </a:cubicBezTo>
                    <a:cubicBezTo>
                      <a:pt x="8860" y="5929"/>
                      <a:pt x="8898" y="5910"/>
                      <a:pt x="8923" y="5865"/>
                    </a:cubicBezTo>
                    <a:lnTo>
                      <a:pt x="9899" y="4889"/>
                    </a:lnTo>
                    <a:cubicBezTo>
                      <a:pt x="10019" y="4769"/>
                      <a:pt x="10114" y="4650"/>
                      <a:pt x="10209" y="4531"/>
                    </a:cubicBezTo>
                    <a:lnTo>
                      <a:pt x="11043" y="4531"/>
                    </a:lnTo>
                    <a:cubicBezTo>
                      <a:pt x="11328" y="4531"/>
                      <a:pt x="11328" y="4103"/>
                      <a:pt x="11043" y="4103"/>
                    </a:cubicBezTo>
                    <a:lnTo>
                      <a:pt x="10471" y="4103"/>
                    </a:lnTo>
                    <a:cubicBezTo>
                      <a:pt x="10995" y="3007"/>
                      <a:pt x="10757" y="1721"/>
                      <a:pt x="9899" y="864"/>
                    </a:cubicBezTo>
                    <a:cubicBezTo>
                      <a:pt x="9352" y="304"/>
                      <a:pt x="8625" y="24"/>
                      <a:pt x="7896" y="24"/>
                    </a:cubicBezTo>
                    <a:cubicBezTo>
                      <a:pt x="7167" y="24"/>
                      <a:pt x="6434" y="304"/>
                      <a:pt x="5875" y="864"/>
                    </a:cubicBezTo>
                    <a:lnTo>
                      <a:pt x="5660" y="1102"/>
                    </a:lnTo>
                    <a:lnTo>
                      <a:pt x="5399" y="840"/>
                    </a:lnTo>
                    <a:cubicBezTo>
                      <a:pt x="4839" y="280"/>
                      <a:pt x="4101" y="1"/>
                      <a:pt x="33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60"/>
              <p:cNvSpPr/>
              <p:nvPr/>
            </p:nvSpPr>
            <p:spPr>
              <a:xfrm>
                <a:off x="3469125" y="1438418"/>
                <a:ext cx="15827" cy="15827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53" extrusionOk="0">
                    <a:moveTo>
                      <a:pt x="215" y="0"/>
                    </a:moveTo>
                    <a:cubicBezTo>
                      <a:pt x="95" y="0"/>
                      <a:pt x="0" y="96"/>
                      <a:pt x="0" y="239"/>
                    </a:cubicBezTo>
                    <a:cubicBezTo>
                      <a:pt x="0" y="358"/>
                      <a:pt x="95" y="453"/>
                      <a:pt x="215" y="453"/>
                    </a:cubicBezTo>
                    <a:cubicBezTo>
                      <a:pt x="357" y="453"/>
                      <a:pt x="453" y="358"/>
                      <a:pt x="453" y="239"/>
                    </a:cubicBezTo>
                    <a:cubicBezTo>
                      <a:pt x="453" y="96"/>
                      <a:pt x="357" y="0"/>
                      <a:pt x="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5" name="Google Shape;925;p60"/>
          <p:cNvSpPr/>
          <p:nvPr/>
        </p:nvSpPr>
        <p:spPr>
          <a:xfrm>
            <a:off x="5085229" y="4538050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8" name="Google Shape;708;p53"/>
          <p:cNvGrpSpPr/>
          <p:nvPr/>
        </p:nvGrpSpPr>
        <p:grpSpPr>
          <a:xfrm>
            <a:off x="4031604" y="1876112"/>
            <a:ext cx="4397291" cy="2342597"/>
            <a:chOff x="233350" y="949250"/>
            <a:chExt cx="7137300" cy="3802300"/>
          </a:xfrm>
        </p:grpSpPr>
        <p:sp>
          <p:nvSpPr>
            <p:cNvPr id="709" name="Google Shape;709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" name="Google Shape;760;p53"/>
          <p:cNvSpPr txBox="1">
            <a:spLocks noGrp="1"/>
          </p:cNvSpPr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Наши</a:t>
            </a:r>
            <a:r>
              <a:rPr lang="en" dirty="0"/>
              <a:t> </a:t>
            </a:r>
            <a:r>
              <a:rPr lang="kk-KZ" dirty="0" err="1">
                <a:solidFill>
                  <a:schemeClr val="accent3"/>
                </a:solidFill>
              </a:rPr>
              <a:t>Конкуренты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61" name="Google Shape;761;p53"/>
          <p:cNvSpPr txBox="1">
            <a:spLocks noGrp="1"/>
          </p:cNvSpPr>
          <p:nvPr>
            <p:ph type="subTitle" idx="4294967295"/>
          </p:nvPr>
        </p:nvSpPr>
        <p:spPr>
          <a:xfrm>
            <a:off x="1199820" y="2362550"/>
            <a:ext cx="2355000" cy="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C</a:t>
            </a:r>
            <a:r>
              <a:rPr lang="ru-RU" dirty="0" err="1"/>
              <a:t>ильна</a:t>
            </a:r>
            <a:r>
              <a:rPr lang="ru-RU" dirty="0"/>
              <a:t> в беговом сообществе.</a:t>
            </a:r>
            <a:endParaRPr lang="en-US" dirty="0"/>
          </a:p>
        </p:txBody>
      </p:sp>
      <p:sp>
        <p:nvSpPr>
          <p:cNvPr id="762" name="Google Shape;762;p53"/>
          <p:cNvSpPr txBox="1">
            <a:spLocks noGrp="1"/>
          </p:cNvSpPr>
          <p:nvPr>
            <p:ph type="subTitle" idx="4294967295"/>
          </p:nvPr>
        </p:nvSpPr>
        <p:spPr>
          <a:xfrm>
            <a:off x="1194875" y="1876150"/>
            <a:ext cx="2355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STRAVA</a:t>
            </a:r>
          </a:p>
        </p:txBody>
      </p:sp>
      <p:sp>
        <p:nvSpPr>
          <p:cNvPr id="763" name="Google Shape;763;p53"/>
          <p:cNvSpPr txBox="1">
            <a:spLocks noGrp="1"/>
          </p:cNvSpPr>
          <p:nvPr>
            <p:ph type="subTitle" idx="4294967295"/>
          </p:nvPr>
        </p:nvSpPr>
        <p:spPr>
          <a:xfrm>
            <a:off x="1202296" y="3711650"/>
            <a:ext cx="2355000" cy="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k-KZ" dirty="0" err="1"/>
              <a:t>З</a:t>
            </a:r>
            <a:r>
              <a:rPr lang="ru-RU" dirty="0" err="1"/>
              <a:t>акрытая</a:t>
            </a:r>
            <a:r>
              <a:rPr lang="ru-RU" dirty="0"/>
              <a:t> экосистема.</a:t>
            </a:r>
            <a:endParaRPr dirty="0"/>
          </a:p>
        </p:txBody>
      </p:sp>
      <p:sp>
        <p:nvSpPr>
          <p:cNvPr id="764" name="Google Shape;764;p53"/>
          <p:cNvSpPr txBox="1">
            <a:spLocks noGrp="1"/>
          </p:cNvSpPr>
          <p:nvPr>
            <p:ph type="subTitle" idx="4294967295"/>
          </p:nvPr>
        </p:nvSpPr>
        <p:spPr>
          <a:xfrm>
            <a:off x="1197351" y="3225250"/>
            <a:ext cx="2355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APPLE FITNESS</a:t>
            </a:r>
          </a:p>
        </p:txBody>
      </p:sp>
      <p:grpSp>
        <p:nvGrpSpPr>
          <p:cNvPr id="765" name="Google Shape;765;p53"/>
          <p:cNvGrpSpPr/>
          <p:nvPr/>
        </p:nvGrpSpPr>
        <p:grpSpPr>
          <a:xfrm rot="5400000">
            <a:off x="662401" y="1928841"/>
            <a:ext cx="484800" cy="379412"/>
            <a:chOff x="4768325" y="2163475"/>
            <a:chExt cx="59700" cy="46725"/>
          </a:xfrm>
        </p:grpSpPr>
        <p:sp>
          <p:nvSpPr>
            <p:cNvPr id="766" name="Google Shape;766;p5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p53"/>
          <p:cNvGrpSpPr/>
          <p:nvPr/>
        </p:nvGrpSpPr>
        <p:grpSpPr>
          <a:xfrm rot="5400000">
            <a:off x="662401" y="3277916"/>
            <a:ext cx="484800" cy="379412"/>
            <a:chOff x="4768325" y="2163475"/>
            <a:chExt cx="59700" cy="46725"/>
          </a:xfrm>
        </p:grpSpPr>
        <p:sp>
          <p:nvSpPr>
            <p:cNvPr id="769" name="Google Shape;769;p5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53"/>
          <p:cNvGrpSpPr/>
          <p:nvPr/>
        </p:nvGrpSpPr>
        <p:grpSpPr>
          <a:xfrm rot="499839">
            <a:off x="7663329" y="134775"/>
            <a:ext cx="1361638" cy="800435"/>
            <a:chOff x="6031100" y="4101500"/>
            <a:chExt cx="1589700" cy="934500"/>
          </a:xfrm>
        </p:grpSpPr>
        <p:sp>
          <p:nvSpPr>
            <p:cNvPr id="778" name="Google Shape;778;p53"/>
            <p:cNvSpPr/>
            <p:nvPr/>
          </p:nvSpPr>
          <p:spPr>
            <a:xfrm>
              <a:off x="6031100" y="4101500"/>
              <a:ext cx="1589700" cy="934500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  <a:effectLst>
              <a:outerShdw blurRad="57150" dist="47625" dir="39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3"/>
            <p:cNvSpPr/>
            <p:nvPr/>
          </p:nvSpPr>
          <p:spPr>
            <a:xfrm rot="-34">
              <a:off x="6219363" y="4482380"/>
              <a:ext cx="1213200" cy="172717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rPr>
                <a:t>TRAINING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02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56"/>
          <p:cNvSpPr txBox="1">
            <a:spLocks noGrp="1"/>
          </p:cNvSpPr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Наши</a:t>
            </a:r>
            <a:r>
              <a:rPr lang="en" dirty="0"/>
              <a:t> </a:t>
            </a:r>
            <a:r>
              <a:rPr lang="kk-KZ" dirty="0" err="1">
                <a:solidFill>
                  <a:schemeClr val="accent3"/>
                </a:solidFill>
              </a:rPr>
              <a:t>Преимущества</a:t>
            </a:r>
            <a:endParaRPr dirty="0"/>
          </a:p>
        </p:txBody>
      </p:sp>
      <p:sp>
        <p:nvSpPr>
          <p:cNvPr id="819" name="Google Shape;819;p56"/>
          <p:cNvSpPr txBox="1">
            <a:spLocks noGrp="1"/>
          </p:cNvSpPr>
          <p:nvPr>
            <p:ph type="subTitle" idx="1"/>
          </p:nvPr>
        </p:nvSpPr>
        <p:spPr>
          <a:xfrm>
            <a:off x="908906" y="3706939"/>
            <a:ext cx="2233800" cy="3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/>
              <a:t>Социализация</a:t>
            </a:r>
            <a:endParaRPr dirty="0"/>
          </a:p>
        </p:txBody>
      </p:sp>
      <p:sp>
        <p:nvSpPr>
          <p:cNvPr id="821" name="Google Shape;821;p56"/>
          <p:cNvSpPr txBox="1">
            <a:spLocks noGrp="1"/>
          </p:cNvSpPr>
          <p:nvPr>
            <p:ph type="subTitle" idx="3"/>
          </p:nvPr>
        </p:nvSpPr>
        <p:spPr>
          <a:xfrm>
            <a:off x="3250036" y="2576480"/>
            <a:ext cx="2643943" cy="3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Гибрид </a:t>
            </a:r>
            <a:r>
              <a:rPr lang="en-US" dirty="0"/>
              <a:t>B2C + B2B</a:t>
            </a:r>
            <a:endParaRPr dirty="0"/>
          </a:p>
        </p:txBody>
      </p:sp>
      <p:sp>
        <p:nvSpPr>
          <p:cNvPr id="823" name="Google Shape;823;p56"/>
          <p:cNvSpPr txBox="1">
            <a:spLocks noGrp="1"/>
          </p:cNvSpPr>
          <p:nvPr>
            <p:ph type="subTitle" idx="5"/>
          </p:nvPr>
        </p:nvSpPr>
        <p:spPr>
          <a:xfrm>
            <a:off x="6001295" y="3706939"/>
            <a:ext cx="2233800" cy="3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 err="1"/>
              <a:t>Геймификация</a:t>
            </a:r>
            <a:endParaRPr dirty="0"/>
          </a:p>
        </p:txBody>
      </p:sp>
      <p:grpSp>
        <p:nvGrpSpPr>
          <p:cNvPr id="825" name="Google Shape;825;p56"/>
          <p:cNvGrpSpPr/>
          <p:nvPr/>
        </p:nvGrpSpPr>
        <p:grpSpPr>
          <a:xfrm>
            <a:off x="6885845" y="3153536"/>
            <a:ext cx="464696" cy="480116"/>
            <a:chOff x="-62148000" y="1930075"/>
            <a:chExt cx="309550" cy="319800"/>
          </a:xfrm>
        </p:grpSpPr>
        <p:sp>
          <p:nvSpPr>
            <p:cNvPr id="826" name="Google Shape;826;p56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6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56"/>
          <p:cNvGrpSpPr/>
          <p:nvPr/>
        </p:nvGrpSpPr>
        <p:grpSpPr>
          <a:xfrm>
            <a:off x="1765257" y="3112504"/>
            <a:ext cx="521099" cy="521147"/>
            <a:chOff x="1487200" y="4993750"/>
            <a:chExt cx="483125" cy="483125"/>
          </a:xfrm>
        </p:grpSpPr>
        <p:sp>
          <p:nvSpPr>
            <p:cNvPr id="829" name="Google Shape;829;p56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0" name="Google Shape;830;p56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31" name="Google Shape;831;p56"/>
          <p:cNvSpPr/>
          <p:nvPr/>
        </p:nvSpPr>
        <p:spPr>
          <a:xfrm>
            <a:off x="4311452" y="2023078"/>
            <a:ext cx="521107" cy="480115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56"/>
          <p:cNvGrpSpPr/>
          <p:nvPr/>
        </p:nvGrpSpPr>
        <p:grpSpPr>
          <a:xfrm rot="-1039129">
            <a:off x="253207" y="511001"/>
            <a:ext cx="1512129" cy="713530"/>
            <a:chOff x="1269947" y="270533"/>
            <a:chExt cx="1512070" cy="713502"/>
          </a:xfrm>
        </p:grpSpPr>
        <p:grpSp>
          <p:nvGrpSpPr>
            <p:cNvPr id="833" name="Google Shape;833;p56"/>
            <p:cNvGrpSpPr/>
            <p:nvPr/>
          </p:nvGrpSpPr>
          <p:grpSpPr>
            <a:xfrm>
              <a:off x="1269947" y="270533"/>
              <a:ext cx="1512070" cy="713502"/>
              <a:chOff x="7876950" y="3343763"/>
              <a:chExt cx="1511919" cy="713431"/>
            </a:xfrm>
          </p:grpSpPr>
          <p:sp>
            <p:nvSpPr>
              <p:cNvPr id="834" name="Google Shape;834;p56"/>
              <p:cNvSpPr/>
              <p:nvPr/>
            </p:nvSpPr>
            <p:spPr>
              <a:xfrm>
                <a:off x="7876950" y="3343763"/>
                <a:ext cx="1511919" cy="713431"/>
              </a:xfrm>
              <a:custGeom>
                <a:avLst/>
                <a:gdLst/>
                <a:ahLst/>
                <a:cxnLst/>
                <a:rect l="l" t="t" r="r" b="b"/>
                <a:pathLst>
                  <a:path w="70053" h="33056" extrusionOk="0">
                    <a:moveTo>
                      <a:pt x="35046" y="1"/>
                    </a:moveTo>
                    <a:cubicBezTo>
                      <a:pt x="16430" y="1"/>
                      <a:pt x="1093" y="14479"/>
                      <a:pt x="0" y="33056"/>
                    </a:cubicBezTo>
                    <a:lnTo>
                      <a:pt x="70052" y="33056"/>
                    </a:lnTo>
                    <a:cubicBezTo>
                      <a:pt x="68960" y="14479"/>
                      <a:pt x="53622" y="1"/>
                      <a:pt x="350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336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35" name="Google Shape;835;p56"/>
              <p:cNvCxnSpPr/>
              <p:nvPr/>
            </p:nvCxnSpPr>
            <p:spPr>
              <a:xfrm>
                <a:off x="8019413" y="3970175"/>
                <a:ext cx="1227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836" name="Google Shape;836;p56"/>
            <p:cNvSpPr/>
            <p:nvPr/>
          </p:nvSpPr>
          <p:spPr>
            <a:xfrm>
              <a:off x="1793225" y="523845"/>
              <a:ext cx="465503" cy="20686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rPr>
                <a:t>FIT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1588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/>
              <a:t>Бизнес </a:t>
            </a:r>
            <a:r>
              <a:rPr lang="kk-KZ" dirty="0">
                <a:solidFill>
                  <a:schemeClr val="accent3"/>
                </a:solidFill>
              </a:rPr>
              <a:t>Модель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412" name="Google Shape;412;p44"/>
          <p:cNvPicPr preferRelativeResize="0"/>
          <p:nvPr/>
        </p:nvPicPr>
        <p:blipFill rotWithShape="1">
          <a:blip r:embed="rId3">
            <a:alphaModFix/>
          </a:blip>
          <a:srcRect l="11609" r="38455"/>
          <a:stretch/>
        </p:blipFill>
        <p:spPr>
          <a:xfrm>
            <a:off x="1" y="1341350"/>
            <a:ext cx="3328674" cy="44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44"/>
          <p:cNvSpPr txBox="1">
            <a:spLocks noGrp="1"/>
          </p:cNvSpPr>
          <p:nvPr>
            <p:ph type="subTitle" idx="1"/>
          </p:nvPr>
        </p:nvSpPr>
        <p:spPr>
          <a:xfrm>
            <a:off x="5143578" y="1742655"/>
            <a:ext cx="3139500" cy="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Бесплатный доступ + премиум $5–10/</a:t>
            </a:r>
            <a:r>
              <a:rPr lang="ru-RU" dirty="0" err="1"/>
              <a:t>мес</a:t>
            </a:r>
            <a:endParaRPr dirty="0"/>
          </a:p>
        </p:txBody>
      </p:sp>
      <p:sp>
        <p:nvSpPr>
          <p:cNvPr id="414" name="Google Shape;414;p44"/>
          <p:cNvSpPr txBox="1">
            <a:spLocks noGrp="1"/>
          </p:cNvSpPr>
          <p:nvPr>
            <p:ph type="subTitle" idx="2"/>
          </p:nvPr>
        </p:nvSpPr>
        <p:spPr>
          <a:xfrm>
            <a:off x="5136987" y="1306496"/>
            <a:ext cx="3139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Freemium</a:t>
            </a:r>
            <a:endParaRPr dirty="0"/>
          </a:p>
        </p:txBody>
      </p:sp>
      <p:sp>
        <p:nvSpPr>
          <p:cNvPr id="415" name="Google Shape;415;p44"/>
          <p:cNvSpPr txBox="1">
            <a:spLocks noGrp="1"/>
          </p:cNvSpPr>
          <p:nvPr>
            <p:ph type="subTitle" idx="3"/>
          </p:nvPr>
        </p:nvSpPr>
        <p:spPr>
          <a:xfrm>
            <a:off x="5140285" y="2891169"/>
            <a:ext cx="3139500" cy="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Бренды, спортивные товары</a:t>
            </a:r>
            <a:endParaRPr dirty="0"/>
          </a:p>
        </p:txBody>
      </p:sp>
      <p:sp>
        <p:nvSpPr>
          <p:cNvPr id="416" name="Google Shape;416;p44"/>
          <p:cNvSpPr txBox="1">
            <a:spLocks noGrp="1"/>
          </p:cNvSpPr>
          <p:nvPr>
            <p:ph type="subTitle" idx="4"/>
          </p:nvPr>
        </p:nvSpPr>
        <p:spPr>
          <a:xfrm>
            <a:off x="5133693" y="2455011"/>
            <a:ext cx="3139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Реклама и </a:t>
            </a:r>
            <a:r>
              <a:rPr lang="ru-RU" b="1" dirty="0" err="1"/>
              <a:t>партнёрки</a:t>
            </a:r>
            <a:r>
              <a:rPr lang="ru-RU" dirty="0"/>
              <a:t> </a:t>
            </a:r>
            <a:endParaRPr dirty="0"/>
          </a:p>
        </p:txBody>
      </p:sp>
      <p:sp>
        <p:nvSpPr>
          <p:cNvPr id="417" name="Google Shape;417;p44"/>
          <p:cNvSpPr txBox="1">
            <a:spLocks noGrp="1"/>
          </p:cNvSpPr>
          <p:nvPr>
            <p:ph type="subTitle" idx="5"/>
          </p:nvPr>
        </p:nvSpPr>
        <p:spPr>
          <a:xfrm>
            <a:off x="5136991" y="4039694"/>
            <a:ext cx="3139500" cy="5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Аналитика и </a:t>
            </a:r>
            <a:r>
              <a:rPr lang="en-US" dirty="0"/>
              <a:t>API </a:t>
            </a:r>
            <a:r>
              <a:rPr lang="ru-RU" dirty="0"/>
              <a:t>для фитнес-клубов</a:t>
            </a:r>
            <a:endParaRPr dirty="0"/>
          </a:p>
        </p:txBody>
      </p:sp>
      <p:sp>
        <p:nvSpPr>
          <p:cNvPr id="418" name="Google Shape;418;p44"/>
          <p:cNvSpPr txBox="1">
            <a:spLocks noGrp="1"/>
          </p:cNvSpPr>
          <p:nvPr>
            <p:ph type="subTitle" idx="6"/>
          </p:nvPr>
        </p:nvSpPr>
        <p:spPr>
          <a:xfrm>
            <a:off x="5130400" y="3603535"/>
            <a:ext cx="3139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B2B SaaS</a:t>
            </a:r>
            <a:endParaRPr dirty="0"/>
          </a:p>
        </p:txBody>
      </p:sp>
      <p:grpSp>
        <p:nvGrpSpPr>
          <p:cNvPr id="419" name="Google Shape;419;p44"/>
          <p:cNvGrpSpPr/>
          <p:nvPr/>
        </p:nvGrpSpPr>
        <p:grpSpPr>
          <a:xfrm>
            <a:off x="4310108" y="1600095"/>
            <a:ext cx="515280" cy="517661"/>
            <a:chOff x="-1333975" y="2365850"/>
            <a:chExt cx="292225" cy="293575"/>
          </a:xfrm>
        </p:grpSpPr>
        <p:sp>
          <p:nvSpPr>
            <p:cNvPr id="420" name="Google Shape;420;p44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4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4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4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4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4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4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4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44"/>
          <p:cNvGrpSpPr/>
          <p:nvPr/>
        </p:nvGrpSpPr>
        <p:grpSpPr>
          <a:xfrm>
            <a:off x="4345844" y="2749852"/>
            <a:ext cx="443807" cy="500405"/>
            <a:chOff x="3299850" y="238575"/>
            <a:chExt cx="427725" cy="482225"/>
          </a:xfrm>
        </p:grpSpPr>
        <p:sp>
          <p:nvSpPr>
            <p:cNvPr id="429" name="Google Shape;429;p44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" name="Google Shape;430;p44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" name="Google Shape;431;p44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" name="Google Shape;432;p44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" name="Google Shape;433;p44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4" name="Google Shape;434;p44"/>
          <p:cNvGrpSpPr/>
          <p:nvPr/>
        </p:nvGrpSpPr>
        <p:grpSpPr>
          <a:xfrm>
            <a:off x="4310106" y="3888658"/>
            <a:ext cx="515285" cy="520443"/>
            <a:chOff x="-64764500" y="2280550"/>
            <a:chExt cx="316650" cy="319800"/>
          </a:xfrm>
        </p:grpSpPr>
        <p:sp>
          <p:nvSpPr>
            <p:cNvPr id="435" name="Google Shape;435;p4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" name="Google Shape;437;p44"/>
          <p:cNvSpPr/>
          <p:nvPr/>
        </p:nvSpPr>
        <p:spPr>
          <a:xfrm>
            <a:off x="-1068438" y="4617165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" name="Google Shape;438;p44"/>
          <p:cNvGrpSpPr/>
          <p:nvPr/>
        </p:nvGrpSpPr>
        <p:grpSpPr>
          <a:xfrm rot="1649100">
            <a:off x="7299620" y="411650"/>
            <a:ext cx="1393450" cy="856169"/>
            <a:chOff x="7680258" y="107348"/>
            <a:chExt cx="1393500" cy="856200"/>
          </a:xfrm>
        </p:grpSpPr>
        <p:sp>
          <p:nvSpPr>
            <p:cNvPr id="439" name="Google Shape;439;p44"/>
            <p:cNvSpPr/>
            <p:nvPr/>
          </p:nvSpPr>
          <p:spPr>
            <a:xfrm rot="-142431">
              <a:off x="7696174" y="135207"/>
              <a:ext cx="1361669" cy="800481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  <a:effectLst>
              <a:outerShdw blurRad="57150" dist="47625" dir="39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4"/>
            <p:cNvSpPr/>
            <p:nvPr/>
          </p:nvSpPr>
          <p:spPr>
            <a:xfrm rot="-142004">
              <a:off x="7799578" y="196011"/>
              <a:ext cx="1155085" cy="678874"/>
            </a:xfrm>
            <a:prstGeom prst="ellipse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39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44"/>
            <p:cNvGrpSpPr/>
            <p:nvPr/>
          </p:nvGrpSpPr>
          <p:grpSpPr>
            <a:xfrm>
              <a:off x="8218391" y="305364"/>
              <a:ext cx="317235" cy="460170"/>
              <a:chOff x="2454036" y="1785389"/>
              <a:chExt cx="251236" cy="364433"/>
            </a:xfrm>
          </p:grpSpPr>
          <p:sp>
            <p:nvSpPr>
              <p:cNvPr id="442" name="Google Shape;442;p44"/>
              <p:cNvSpPr/>
              <p:nvPr/>
            </p:nvSpPr>
            <p:spPr>
              <a:xfrm>
                <a:off x="2521431" y="1986947"/>
                <a:ext cx="111521" cy="95484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2733" extrusionOk="0">
                    <a:moveTo>
                      <a:pt x="1358" y="423"/>
                    </a:moveTo>
                    <a:cubicBezTo>
                      <a:pt x="2215" y="423"/>
                      <a:pt x="2644" y="1447"/>
                      <a:pt x="2049" y="2042"/>
                    </a:cubicBezTo>
                    <a:cubicBezTo>
                      <a:pt x="1846" y="2245"/>
                      <a:pt x="1600" y="2335"/>
                      <a:pt x="1361" y="2335"/>
                    </a:cubicBezTo>
                    <a:cubicBezTo>
                      <a:pt x="869" y="2335"/>
                      <a:pt x="405" y="1952"/>
                      <a:pt x="405" y="1375"/>
                    </a:cubicBezTo>
                    <a:cubicBezTo>
                      <a:pt x="405" y="851"/>
                      <a:pt x="834" y="423"/>
                      <a:pt x="1358" y="423"/>
                    </a:cubicBezTo>
                    <a:close/>
                    <a:moveTo>
                      <a:pt x="1386" y="1"/>
                    </a:moveTo>
                    <a:cubicBezTo>
                      <a:pt x="681" y="1"/>
                      <a:pt x="1" y="551"/>
                      <a:pt x="1" y="1375"/>
                    </a:cubicBezTo>
                    <a:cubicBezTo>
                      <a:pt x="1" y="2114"/>
                      <a:pt x="620" y="2733"/>
                      <a:pt x="1358" y="2733"/>
                    </a:cubicBezTo>
                    <a:cubicBezTo>
                      <a:pt x="2572" y="2733"/>
                      <a:pt x="3192" y="1256"/>
                      <a:pt x="2334" y="399"/>
                    </a:cubicBezTo>
                    <a:cubicBezTo>
                      <a:pt x="2059" y="124"/>
                      <a:pt x="1720" y="1"/>
                      <a:pt x="1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44"/>
              <p:cNvSpPr/>
              <p:nvPr/>
            </p:nvSpPr>
            <p:spPr>
              <a:xfrm>
                <a:off x="2487576" y="1953162"/>
                <a:ext cx="190305" cy="162564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4653" extrusionOk="0">
                    <a:moveTo>
                      <a:pt x="2327" y="413"/>
                    </a:moveTo>
                    <a:cubicBezTo>
                      <a:pt x="4042" y="413"/>
                      <a:pt x="4899" y="2485"/>
                      <a:pt x="3684" y="3700"/>
                    </a:cubicBezTo>
                    <a:cubicBezTo>
                      <a:pt x="3291" y="4093"/>
                      <a:pt x="2810" y="4269"/>
                      <a:pt x="2340" y="4269"/>
                    </a:cubicBezTo>
                    <a:cubicBezTo>
                      <a:pt x="1358" y="4269"/>
                      <a:pt x="422" y="3502"/>
                      <a:pt x="422" y="2342"/>
                    </a:cubicBezTo>
                    <a:cubicBezTo>
                      <a:pt x="422" y="1271"/>
                      <a:pt x="1279" y="413"/>
                      <a:pt x="2327" y="413"/>
                    </a:cubicBezTo>
                    <a:close/>
                    <a:moveTo>
                      <a:pt x="2360" y="1"/>
                    </a:moveTo>
                    <a:cubicBezTo>
                      <a:pt x="1160" y="1"/>
                      <a:pt x="1" y="935"/>
                      <a:pt x="17" y="2342"/>
                    </a:cubicBezTo>
                    <a:cubicBezTo>
                      <a:pt x="17" y="3628"/>
                      <a:pt x="1041" y="4652"/>
                      <a:pt x="2327" y="4652"/>
                    </a:cubicBezTo>
                    <a:cubicBezTo>
                      <a:pt x="4399" y="4652"/>
                      <a:pt x="5447" y="2152"/>
                      <a:pt x="3970" y="675"/>
                    </a:cubicBezTo>
                    <a:cubicBezTo>
                      <a:pt x="3504" y="209"/>
                      <a:pt x="2928" y="1"/>
                      <a:pt x="23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44"/>
              <p:cNvSpPr/>
              <p:nvPr/>
            </p:nvSpPr>
            <p:spPr>
              <a:xfrm>
                <a:off x="2454036" y="1785389"/>
                <a:ext cx="251236" cy="364433"/>
              </a:xfrm>
              <a:custGeom>
                <a:avLst/>
                <a:gdLst/>
                <a:ahLst/>
                <a:cxnLst/>
                <a:rect l="l" t="t" r="r" b="b"/>
                <a:pathLst>
                  <a:path w="7191" h="10431" extrusionOk="0">
                    <a:moveTo>
                      <a:pt x="6168" y="405"/>
                    </a:moveTo>
                    <a:lnTo>
                      <a:pt x="6168" y="881"/>
                    </a:lnTo>
                    <a:lnTo>
                      <a:pt x="4740" y="881"/>
                    </a:lnTo>
                    <a:lnTo>
                      <a:pt x="4740" y="405"/>
                    </a:lnTo>
                    <a:close/>
                    <a:moveTo>
                      <a:pt x="6168" y="1286"/>
                    </a:moveTo>
                    <a:lnTo>
                      <a:pt x="6168" y="2000"/>
                    </a:lnTo>
                    <a:lnTo>
                      <a:pt x="5502" y="2000"/>
                    </a:lnTo>
                    <a:cubicBezTo>
                      <a:pt x="5490" y="1998"/>
                      <a:pt x="5480" y="1997"/>
                      <a:pt x="5469" y="1997"/>
                    </a:cubicBezTo>
                    <a:cubicBezTo>
                      <a:pt x="5269" y="1997"/>
                      <a:pt x="5274" y="2406"/>
                      <a:pt x="5485" y="2406"/>
                    </a:cubicBezTo>
                    <a:cubicBezTo>
                      <a:pt x="5490" y="2406"/>
                      <a:pt x="5496" y="2406"/>
                      <a:pt x="5502" y="2405"/>
                    </a:cubicBezTo>
                    <a:lnTo>
                      <a:pt x="6168" y="2405"/>
                    </a:lnTo>
                    <a:lnTo>
                      <a:pt x="6168" y="2858"/>
                    </a:lnTo>
                    <a:lnTo>
                      <a:pt x="5787" y="2858"/>
                    </a:lnTo>
                    <a:cubicBezTo>
                      <a:pt x="5692" y="2858"/>
                      <a:pt x="5597" y="2953"/>
                      <a:pt x="5597" y="3048"/>
                    </a:cubicBezTo>
                    <a:cubicBezTo>
                      <a:pt x="5597" y="3167"/>
                      <a:pt x="5692" y="3263"/>
                      <a:pt x="5787" y="3263"/>
                    </a:cubicBezTo>
                    <a:lnTo>
                      <a:pt x="6168" y="3263"/>
                    </a:lnTo>
                    <a:lnTo>
                      <a:pt x="6168" y="3715"/>
                    </a:lnTo>
                    <a:lnTo>
                      <a:pt x="5502" y="3715"/>
                    </a:lnTo>
                    <a:cubicBezTo>
                      <a:pt x="5383" y="3715"/>
                      <a:pt x="5287" y="3810"/>
                      <a:pt x="5287" y="3929"/>
                    </a:cubicBezTo>
                    <a:cubicBezTo>
                      <a:pt x="5287" y="4049"/>
                      <a:pt x="5383" y="4120"/>
                      <a:pt x="5502" y="4120"/>
                    </a:cubicBezTo>
                    <a:lnTo>
                      <a:pt x="6168" y="4120"/>
                    </a:lnTo>
                    <a:lnTo>
                      <a:pt x="6168" y="5573"/>
                    </a:lnTo>
                    <a:cubicBezTo>
                      <a:pt x="5835" y="4977"/>
                      <a:pt x="5335" y="4501"/>
                      <a:pt x="4740" y="4191"/>
                    </a:cubicBezTo>
                    <a:lnTo>
                      <a:pt x="4740" y="1286"/>
                    </a:lnTo>
                    <a:close/>
                    <a:moveTo>
                      <a:pt x="4740" y="0"/>
                    </a:moveTo>
                    <a:cubicBezTo>
                      <a:pt x="4525" y="0"/>
                      <a:pt x="4335" y="191"/>
                      <a:pt x="4335" y="405"/>
                    </a:cubicBezTo>
                    <a:lnTo>
                      <a:pt x="4335" y="4025"/>
                    </a:lnTo>
                    <a:cubicBezTo>
                      <a:pt x="3990" y="3907"/>
                      <a:pt x="3633" y="3849"/>
                      <a:pt x="3278" y="3849"/>
                    </a:cubicBezTo>
                    <a:cubicBezTo>
                      <a:pt x="2628" y="3849"/>
                      <a:pt x="1984" y="4044"/>
                      <a:pt x="1429" y="4430"/>
                    </a:cubicBezTo>
                    <a:cubicBezTo>
                      <a:pt x="1334" y="4501"/>
                      <a:pt x="1310" y="4620"/>
                      <a:pt x="1382" y="4715"/>
                    </a:cubicBezTo>
                    <a:cubicBezTo>
                      <a:pt x="1425" y="4773"/>
                      <a:pt x="1486" y="4804"/>
                      <a:pt x="1548" y="4804"/>
                    </a:cubicBezTo>
                    <a:cubicBezTo>
                      <a:pt x="1589" y="4804"/>
                      <a:pt x="1630" y="4791"/>
                      <a:pt x="1668" y="4763"/>
                    </a:cubicBezTo>
                    <a:cubicBezTo>
                      <a:pt x="2211" y="4389"/>
                      <a:pt x="2773" y="4227"/>
                      <a:pt x="3308" y="4227"/>
                    </a:cubicBezTo>
                    <a:cubicBezTo>
                      <a:pt x="5467" y="4227"/>
                      <a:pt x="7191" y="6869"/>
                      <a:pt x="5549" y="8930"/>
                    </a:cubicBezTo>
                    <a:cubicBezTo>
                      <a:pt x="4978" y="9637"/>
                      <a:pt x="4140" y="10012"/>
                      <a:pt x="3295" y="10012"/>
                    </a:cubicBezTo>
                    <a:cubicBezTo>
                      <a:pt x="2802" y="10012"/>
                      <a:pt x="2306" y="9884"/>
                      <a:pt x="1858" y="9621"/>
                    </a:cubicBezTo>
                    <a:cubicBezTo>
                      <a:pt x="620" y="8907"/>
                      <a:pt x="96" y="7406"/>
                      <a:pt x="620" y="6073"/>
                    </a:cubicBezTo>
                    <a:cubicBezTo>
                      <a:pt x="681" y="5920"/>
                      <a:pt x="546" y="5797"/>
                      <a:pt x="417" y="5797"/>
                    </a:cubicBezTo>
                    <a:cubicBezTo>
                      <a:pt x="344" y="5797"/>
                      <a:pt x="273" y="5836"/>
                      <a:pt x="239" y="5930"/>
                    </a:cubicBezTo>
                    <a:cubicBezTo>
                      <a:pt x="96" y="6311"/>
                      <a:pt x="1" y="6716"/>
                      <a:pt x="1" y="7144"/>
                    </a:cubicBezTo>
                    <a:cubicBezTo>
                      <a:pt x="1" y="8954"/>
                      <a:pt x="1477" y="10431"/>
                      <a:pt x="3287" y="10431"/>
                    </a:cubicBezTo>
                    <a:cubicBezTo>
                      <a:pt x="5097" y="10431"/>
                      <a:pt x="6573" y="8954"/>
                      <a:pt x="6573" y="7144"/>
                    </a:cubicBezTo>
                    <a:lnTo>
                      <a:pt x="6573" y="405"/>
                    </a:lnTo>
                    <a:cubicBezTo>
                      <a:pt x="6573" y="191"/>
                      <a:pt x="6407" y="0"/>
                      <a:pt x="6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44"/>
              <p:cNvSpPr/>
              <p:nvPr/>
            </p:nvSpPr>
            <p:spPr>
              <a:xfrm>
                <a:off x="2477339" y="1960115"/>
                <a:ext cx="1418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5" extrusionOk="0">
                    <a:moveTo>
                      <a:pt x="215" y="0"/>
                    </a:moveTo>
                    <a:cubicBezTo>
                      <a:pt x="96" y="0"/>
                      <a:pt x="0" y="95"/>
                      <a:pt x="0" y="214"/>
                    </a:cubicBezTo>
                    <a:cubicBezTo>
                      <a:pt x="0" y="334"/>
                      <a:pt x="96" y="405"/>
                      <a:pt x="215" y="405"/>
                    </a:cubicBezTo>
                    <a:cubicBezTo>
                      <a:pt x="334" y="405"/>
                      <a:pt x="405" y="334"/>
                      <a:pt x="405" y="214"/>
                    </a:cubicBezTo>
                    <a:cubicBezTo>
                      <a:pt x="405" y="95"/>
                      <a:pt x="334" y="0"/>
                      <a:pt x="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99935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736" y="815450"/>
            <a:ext cx="3512600" cy="3512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2"/>
          <p:cNvSpPr/>
          <p:nvPr/>
        </p:nvSpPr>
        <p:spPr>
          <a:xfrm>
            <a:off x="7334847" y="4025366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411;p44">
            <a:extLst>
              <a:ext uri="{FF2B5EF4-FFF2-40B4-BE49-F238E27FC236}">
                <a16:creationId xmlns:a16="http://schemas.microsoft.com/office/drawing/2014/main" id="{5944D5AF-FE49-BC7D-84EC-D467467F4A52}"/>
              </a:ext>
            </a:extLst>
          </p:cNvPr>
          <p:cNvSpPr txBox="1">
            <a:spLocks/>
          </p:cNvSpPr>
          <p:nvPr/>
        </p:nvSpPr>
        <p:spPr>
          <a:xfrm>
            <a:off x="715100" y="535000"/>
            <a:ext cx="58035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21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sz="3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kk-KZ" sz="3300" dirty="0"/>
              <a:t>Технология и </a:t>
            </a:r>
            <a:endParaRPr lang="en-US" sz="3300" dirty="0"/>
          </a:p>
          <a:p>
            <a:r>
              <a:rPr lang="kk-KZ" sz="3300" dirty="0">
                <a:solidFill>
                  <a:schemeClr val="accent3"/>
                </a:solidFill>
              </a:rPr>
              <a:t>Архитектура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EEF789F-61ED-13B7-3748-CE7EFEA9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00" y="1789484"/>
            <a:ext cx="4384200" cy="2965396"/>
          </a:xfrm>
        </p:spPr>
        <p:txBody>
          <a:bodyPr/>
          <a:lstStyle/>
          <a:p>
            <a:r>
              <a:rPr lang="ru-RU" sz="1400" dirty="0"/>
              <a:t>Модульный монолит → эволюция в </a:t>
            </a:r>
            <a:r>
              <a:rPr lang="ru-RU" sz="1400" dirty="0" err="1"/>
              <a:t>микросервисы</a:t>
            </a:r>
            <a:r>
              <a:rPr lang="ru-RU" sz="1400" dirty="0"/>
              <a:t>.</a:t>
            </a:r>
            <a:br>
              <a:rPr lang="ru-RU" sz="1400" dirty="0"/>
            </a:br>
            <a:br>
              <a:rPr lang="ru-RU" sz="1400" dirty="0"/>
            </a:br>
            <a:r>
              <a:rPr lang="en-US" sz="1400" dirty="0"/>
              <a:t>PostgreSQL, </a:t>
            </a:r>
            <a:r>
              <a:rPr lang="en-US" sz="1400" dirty="0" err="1"/>
              <a:t>ClickHouse</a:t>
            </a:r>
            <a:r>
              <a:rPr lang="en-US" sz="1400" dirty="0"/>
              <a:t>, Redis, Kafka, Kubernetes.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Multi-cloud (AWS/GCP/Azure).</a:t>
            </a:r>
            <a:br>
              <a:rPr lang="en-US" sz="1400" dirty="0"/>
            </a:br>
            <a:br>
              <a:rPr lang="en-US" sz="1400" dirty="0"/>
            </a:br>
            <a:r>
              <a:rPr lang="ru-RU" sz="1400" dirty="0"/>
              <a:t>Безопасность: </a:t>
            </a:r>
            <a:r>
              <a:rPr lang="en-US" sz="1400" dirty="0" err="1"/>
              <a:t>Keycloak</a:t>
            </a:r>
            <a:r>
              <a:rPr lang="en-US" sz="1400" dirty="0"/>
              <a:t> (OAuth2, GDPR-ready).</a:t>
            </a:r>
            <a:br>
              <a:rPr lang="en-US" sz="1400" dirty="0"/>
            </a:br>
            <a:br>
              <a:rPr lang="en-US" sz="1400" dirty="0"/>
            </a:br>
            <a:r>
              <a:rPr lang="ru-RU" sz="1400" dirty="0"/>
              <a:t>Масштабируемость: до миллионов пользователей.</a:t>
            </a:r>
            <a:endParaRPr lang="en-KZ" sz="1400" dirty="0"/>
          </a:p>
        </p:txBody>
      </p:sp>
    </p:spTree>
    <p:extLst>
      <p:ext uri="{BB962C8B-B14F-4D97-AF65-F5344CB8AC3E}">
        <p14:creationId xmlns:p14="http://schemas.microsoft.com/office/powerpoint/2010/main" val="3238991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59"/>
          <p:cNvSpPr txBox="1">
            <a:spLocks noGrp="1"/>
          </p:cNvSpPr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</a:t>
            </a:r>
            <a:r>
              <a:rPr lang="en" dirty="0">
                <a:solidFill>
                  <a:schemeClr val="accent3"/>
                </a:solidFill>
              </a:rPr>
              <a:t>MAP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83" name="Google Shape;883;p59"/>
          <p:cNvSpPr txBox="1"/>
          <p:nvPr/>
        </p:nvSpPr>
        <p:spPr>
          <a:xfrm>
            <a:off x="703229" y="3562544"/>
            <a:ext cx="214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Б</a:t>
            </a:r>
            <a:r>
              <a:rPr lang="ru-RU" dirty="0" err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азовый</a:t>
            </a:r>
            <a:r>
              <a:rPr lang="ru-RU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ru-RU" dirty="0" err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трекер</a:t>
            </a:r>
            <a:r>
              <a:rPr lang="ru-RU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 + профили</a:t>
            </a:r>
            <a:endParaRPr dirty="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884" name="Google Shape;884;p59"/>
          <p:cNvSpPr txBox="1"/>
          <p:nvPr/>
        </p:nvSpPr>
        <p:spPr>
          <a:xfrm>
            <a:off x="6298168" y="3603460"/>
            <a:ext cx="214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Г</a:t>
            </a:r>
            <a:r>
              <a:rPr lang="ru-RU" dirty="0" err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лобальный</a:t>
            </a:r>
            <a:r>
              <a:rPr lang="ru-RU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 масштаб, </a:t>
            </a:r>
            <a:r>
              <a:rPr lang="en-US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B2B-</a:t>
            </a:r>
            <a:r>
              <a:rPr lang="ru-RU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маркетплейс, массовые ивенты</a:t>
            </a:r>
            <a:endParaRPr dirty="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885" name="Google Shape;885;p59"/>
          <p:cNvSpPr txBox="1"/>
          <p:nvPr/>
        </p:nvSpPr>
        <p:spPr>
          <a:xfrm>
            <a:off x="703225" y="3060227"/>
            <a:ext cx="2142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MVP</a:t>
            </a:r>
          </a:p>
        </p:txBody>
      </p:sp>
      <p:sp>
        <p:nvSpPr>
          <p:cNvPr id="886" name="Google Shape;886;p59"/>
          <p:cNvSpPr txBox="1"/>
          <p:nvPr/>
        </p:nvSpPr>
        <p:spPr>
          <a:xfrm>
            <a:off x="6283375" y="3060227"/>
            <a:ext cx="2142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 err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SuperApp</a:t>
            </a:r>
            <a:endParaRPr sz="2100" b="1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887" name="Google Shape;887;p59"/>
          <p:cNvSpPr/>
          <p:nvPr/>
        </p:nvSpPr>
        <p:spPr>
          <a:xfrm>
            <a:off x="1045862" y="1934442"/>
            <a:ext cx="1457335" cy="310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YEAR 1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</a:endParaRPr>
          </a:p>
        </p:txBody>
      </p:sp>
      <p:sp>
        <p:nvSpPr>
          <p:cNvPr id="888" name="Google Shape;888;p59"/>
          <p:cNvSpPr/>
          <p:nvPr/>
        </p:nvSpPr>
        <p:spPr>
          <a:xfrm>
            <a:off x="3804625" y="1934442"/>
            <a:ext cx="1551298" cy="310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YEAR 2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</a:endParaRPr>
          </a:p>
        </p:txBody>
      </p:sp>
      <p:sp>
        <p:nvSpPr>
          <p:cNvPr id="889" name="Google Shape;889;p59"/>
          <p:cNvSpPr/>
          <p:nvPr/>
        </p:nvSpPr>
        <p:spPr>
          <a:xfrm>
            <a:off x="6626000" y="1934442"/>
            <a:ext cx="1548561" cy="310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YEAR 5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</a:endParaRPr>
          </a:p>
        </p:txBody>
      </p:sp>
      <p:grpSp>
        <p:nvGrpSpPr>
          <p:cNvPr id="890" name="Google Shape;890;p59"/>
          <p:cNvGrpSpPr/>
          <p:nvPr/>
        </p:nvGrpSpPr>
        <p:grpSpPr>
          <a:xfrm>
            <a:off x="722575" y="2598051"/>
            <a:ext cx="7715400" cy="310200"/>
            <a:chOff x="723975" y="2617426"/>
            <a:chExt cx="7715400" cy="310200"/>
          </a:xfrm>
        </p:grpSpPr>
        <p:cxnSp>
          <p:nvCxnSpPr>
            <p:cNvPr id="891" name="Google Shape;891;p59"/>
            <p:cNvCxnSpPr/>
            <p:nvPr/>
          </p:nvCxnSpPr>
          <p:spPr>
            <a:xfrm>
              <a:off x="723975" y="2926258"/>
              <a:ext cx="7715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92" name="Google Shape;892;p59"/>
            <p:cNvCxnSpPr/>
            <p:nvPr/>
          </p:nvCxnSpPr>
          <p:spPr>
            <a:xfrm rot="10800000">
              <a:off x="1775925" y="2617426"/>
              <a:ext cx="0" cy="3102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893" name="Google Shape;893;p59"/>
            <p:cNvCxnSpPr/>
            <p:nvPr/>
          </p:nvCxnSpPr>
          <p:spPr>
            <a:xfrm rot="10800000">
              <a:off x="7375275" y="2617426"/>
              <a:ext cx="0" cy="3102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894" name="Google Shape;894;p59"/>
            <p:cNvCxnSpPr/>
            <p:nvPr/>
          </p:nvCxnSpPr>
          <p:spPr>
            <a:xfrm rot="10800000">
              <a:off x="4571900" y="2617426"/>
              <a:ext cx="0" cy="3102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895" name="Google Shape;895;p59"/>
          <p:cNvSpPr txBox="1"/>
          <p:nvPr/>
        </p:nvSpPr>
        <p:spPr>
          <a:xfrm>
            <a:off x="3185236" y="3735250"/>
            <a:ext cx="279007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Социальные функции, интеграции с устройствами</a:t>
            </a:r>
            <a:endParaRPr dirty="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896" name="Google Shape;896;p59"/>
          <p:cNvSpPr txBox="1"/>
          <p:nvPr/>
        </p:nvSpPr>
        <p:spPr>
          <a:xfrm>
            <a:off x="3493300" y="3060227"/>
            <a:ext cx="21426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sz="2100" b="1" dirty="0" err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Полноценное</a:t>
            </a:r>
            <a:r>
              <a:rPr lang="kk-KZ" sz="21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kk-KZ" sz="2100" b="1" dirty="0" err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приложение</a:t>
            </a:r>
            <a:endParaRPr sz="2100" b="1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3893442661"/>
      </p:ext>
    </p:extLst>
  </p:cSld>
  <p:clrMapOvr>
    <a:masterClrMapping/>
  </p:clrMapOvr>
</p:sld>
</file>

<file path=ppt/theme/theme1.xml><?xml version="1.0" encoding="utf-8"?>
<a:theme xmlns:a="http://schemas.openxmlformats.org/drawingml/2006/main" name="High Intensity Interval Training Gym Center by Slidesgo">
  <a:themeElements>
    <a:clrScheme name="Simple Light">
      <a:dk1>
        <a:srgbClr val="EEEEEE"/>
      </a:dk1>
      <a:lt1>
        <a:srgbClr val="212121"/>
      </a:lt1>
      <a:dk2>
        <a:srgbClr val="FAFAFA"/>
      </a:dk2>
      <a:lt2>
        <a:srgbClr val="FFFFFF"/>
      </a:lt2>
      <a:accent1>
        <a:srgbClr val="191919"/>
      </a:accent1>
      <a:accent2>
        <a:srgbClr val="3C3C3C"/>
      </a:accent2>
      <a:accent3>
        <a:srgbClr val="FF7E02"/>
      </a:accent3>
      <a:accent4>
        <a:srgbClr val="FFFFFF"/>
      </a:accent4>
      <a:accent5>
        <a:srgbClr val="FFFFFF"/>
      </a:accent5>
      <a:accent6>
        <a:srgbClr val="FFFFFF"/>
      </a:accent6>
      <a:hlink>
        <a:srgbClr val="FAFA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</Words>
  <Application>Microsoft Macintosh PowerPoint</Application>
  <PresentationFormat>On-screen Show (16:9)</PresentationFormat>
  <Paragraphs>84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Work Sans</vt:lpstr>
      <vt:lpstr>Bebas Neue</vt:lpstr>
      <vt:lpstr>Arial</vt:lpstr>
      <vt:lpstr>Anaheim</vt:lpstr>
      <vt:lpstr>Roboto Condensed Light</vt:lpstr>
      <vt:lpstr>High Intensity Interval Training Gym Center by Slidesgo</vt:lpstr>
      <vt:lpstr>Фитнес как социальная  экосистема</vt:lpstr>
      <vt:lpstr>Какая Боль?</vt:lpstr>
      <vt:lpstr>04</vt:lpstr>
      <vt:lpstr>Анализ  Рынка</vt:lpstr>
      <vt:lpstr>Наши Конкуренты</vt:lpstr>
      <vt:lpstr>Наши Преимущества</vt:lpstr>
      <vt:lpstr>Бизнес Модель</vt:lpstr>
      <vt:lpstr>Модульный монолит → эволюция в микросервисы.  PostgreSQL, ClickHouse, Redis, Kafka, Kubernetes.  Multi-cloud (AWS/GCP/Azure).  Безопасность: Keycloak (OAuth2, GDPR-ready).  Масштабируемость: до миллионов пользователей.</vt:lpstr>
      <vt:lpstr>ROADMAP</vt:lpstr>
      <vt:lpstr>Финансовые Расходы</vt:lpstr>
      <vt:lpstr>PowerPoint Presentation</vt:lpstr>
      <vt:lpstr>Мы строим не приложение, а экосистему, которая объединит спорт, данные и сообщество</vt:lpstr>
      <vt:lpstr>Спасибо 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Фитнес как социальная  экосистема</dc:title>
  <cp:lastModifiedBy>Alish Tech</cp:lastModifiedBy>
  <cp:revision>1</cp:revision>
  <dcterms:modified xsi:type="dcterms:W3CDTF">2025-09-15T12:26:34Z</dcterms:modified>
</cp:coreProperties>
</file>